
<file path=[Content_Types].xml><?xml version="1.0" encoding="utf-8"?>
<Types xmlns="http://schemas.openxmlformats.org/package/2006/content-types">
  <Default Extension="xml" ContentType="application/xml"/>
  <Default Extension="jpeg" ContentType="image/jpeg"/>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16"/>
  </p:notesMasterIdLst>
  <p:sldIdLst>
    <p:sldId id="256" r:id="rId2"/>
    <p:sldId id="290" r:id="rId3"/>
    <p:sldId id="268" r:id="rId4"/>
    <p:sldId id="291" r:id="rId5"/>
    <p:sldId id="293" r:id="rId6"/>
    <p:sldId id="295" r:id="rId7"/>
    <p:sldId id="264" r:id="rId8"/>
    <p:sldId id="296" r:id="rId9"/>
    <p:sldId id="318" r:id="rId10"/>
    <p:sldId id="316" r:id="rId11"/>
    <p:sldId id="315" r:id="rId12"/>
    <p:sldId id="300" r:id="rId13"/>
    <p:sldId id="317" r:id="rId14"/>
    <p:sldId id="319" r:id="rId1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70C0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5" autoAdjust="0"/>
    <p:restoredTop sz="94660"/>
  </p:normalViewPr>
  <p:slideViewPr>
    <p:cSldViewPr snapToGrid="0" snapToObjects="1">
      <p:cViewPr varScale="1">
        <p:scale>
          <a:sx n="93" d="100"/>
          <a:sy n="93" d="100"/>
        </p:scale>
        <p:origin x="1352" y="19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notesMaster" Target="notesMasters/notesMaster1.xml"/><Relationship Id="rId17" Type="http://schemas.openxmlformats.org/officeDocument/2006/relationships/presProps" Target="presProps.xml"/><Relationship Id="rId18" Type="http://schemas.openxmlformats.org/officeDocument/2006/relationships/viewProps" Target="viewProps.xml"/><Relationship Id="rId19" Type="http://schemas.openxmlformats.org/officeDocument/2006/relationships/theme" Target="theme/theme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5A2A8AD-4CFB-C146-8718-6BE8F9612E40}" type="datetimeFigureOut">
              <a:rPr lang="en-US" smtClean="0"/>
              <a:pPr/>
              <a:t>1/18/16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901BEE1-389E-AA48-8F82-59D2455BD15D}" type="slidenum">
              <a:rPr lang="en-US" smtClean="0"/>
              <a:pPr/>
              <a:t>‹#›</a:t>
            </a:fld>
            <a:endParaRPr lang="en-US"/>
          </a:p>
        </p:txBody>
      </p:sp>
    </p:spTree>
    <p:extLst>
      <p:ext uri="{BB962C8B-B14F-4D97-AF65-F5344CB8AC3E}">
        <p14:creationId xmlns:p14="http://schemas.microsoft.com/office/powerpoint/2010/main" val="3791387187"/>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FE02FEC-F621-114B-BC0D-7A17B9C4EA76}" type="slidenum">
              <a:rPr lang="en-US"/>
              <a:pPr/>
              <a:t>3</a:t>
            </a:fld>
            <a:endParaRPr lang="en-US"/>
          </a:p>
        </p:txBody>
      </p:sp>
      <p:sp>
        <p:nvSpPr>
          <p:cNvPr id="68610" name="Rectangle 2"/>
          <p:cNvSpPr>
            <a:spLocks noGrp="1" noRot="1" noChangeAspect="1" noChangeArrowheads="1" noTextEdit="1"/>
          </p:cNvSpPr>
          <p:nvPr>
            <p:ph type="sldImg"/>
          </p:nvPr>
        </p:nvSpPr>
        <p:spPr>
          <a:ln/>
        </p:spPr>
      </p:sp>
      <p:sp>
        <p:nvSpPr>
          <p:cNvPr id="68611"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14202329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8BCD21F-791B-0641-BA5D-F5948D696ADD}" type="slidenum">
              <a:rPr lang="en-US" altLang="ko-KR"/>
              <a:pPr/>
              <a:t>7</a:t>
            </a:fld>
            <a:endParaRPr lang="en-US" altLang="ko-KR"/>
          </a:p>
        </p:txBody>
      </p:sp>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p:txBody>
          <a:bodyPr/>
          <a:lstStyle/>
          <a:p>
            <a:r>
              <a:rPr lang="en-US" altLang="ko-KR"/>
              <a:t>Now, I talk about my second theme, cortical thickness analysis. This slide shows briefly procedure of cortical thickness measurement, it is made by Dr. Alan Evans in Montreal. Firstly, this pipeline got the raw brain image and corrected the intensity non-uniformity, because the image including intensity non-uniformity is able to get misclassifications such as thick or thin gray matter. Then, N3 program is able to correct the intensity non-uniformity. Then, Corrected image was registration to stereotaxic space. In this space, skull stripping and tissue classification was performed.</a:t>
            </a:r>
          </a:p>
          <a:p>
            <a:r>
              <a:rPr lang="en-US" altLang="ko-KR"/>
              <a:t>And next step, generate cortical surface. Firstly, the surface was made in white matter and gray matter interface. This white matter and gray matter interface surface expand to gray matter and CSF interface following with Laplace flow. Finally, I can measure the cortical thickness by subtracting between the vertex on outer boundary and on inner boundary. This thickness is measured in Stereotaxic space. Of course, I can obtain the native cortical thickness using inverse matrix. </a:t>
            </a:r>
          </a:p>
        </p:txBody>
      </p:sp>
    </p:spTree>
    <p:extLst>
      <p:ext uri="{BB962C8B-B14F-4D97-AF65-F5344CB8AC3E}">
        <p14:creationId xmlns:p14="http://schemas.microsoft.com/office/powerpoint/2010/main" val="8380812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C7D7719-128F-764B-AC03-1F4C19B00429}" type="slidenum">
              <a:rPr lang="en-US"/>
              <a:pPr/>
              <a:t>12</a:t>
            </a:fld>
            <a:endParaRPr lang="en-US"/>
          </a:p>
        </p:txBody>
      </p:sp>
      <p:sp>
        <p:nvSpPr>
          <p:cNvPr id="82946" name="Rectangle 2"/>
          <p:cNvSpPr>
            <a:spLocks noGrp="1" noRot="1" noChangeAspect="1" noChangeArrowheads="1" noTextEdit="1"/>
          </p:cNvSpPr>
          <p:nvPr>
            <p:ph type="sldImg"/>
          </p:nvPr>
        </p:nvSpPr>
        <p:spPr>
          <a:ln/>
        </p:spPr>
      </p:sp>
      <p:sp>
        <p:nvSpPr>
          <p:cNvPr id="82947"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8070522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a:xfrm>
            <a:off x="1371600" y="1981200"/>
            <a:ext cx="7086600" cy="1752600"/>
          </a:xfrm>
        </p:spPr>
        <p:txBody>
          <a:bodyPr/>
          <a:lstStyle>
            <a:lvl1pPr algn="ctr">
              <a:defRPr/>
            </a:lvl1pPr>
          </a:lstStyle>
          <a:p>
            <a:r>
              <a:rPr lang="en-US" smtClean="0"/>
              <a:t>Click to edit Master title style</a:t>
            </a:r>
            <a:endParaRPr lang="en-US"/>
          </a:p>
        </p:txBody>
      </p:sp>
      <p:sp>
        <p:nvSpPr>
          <p:cNvPr id="4099" name="Rectangle 3"/>
          <p:cNvSpPr>
            <a:spLocks noGrp="1" noChangeArrowheads="1"/>
          </p:cNvSpPr>
          <p:nvPr>
            <p:ph type="subTitle" idx="1"/>
          </p:nvPr>
        </p:nvSpPr>
        <p:spPr>
          <a:xfrm>
            <a:off x="1371600" y="4114800"/>
            <a:ext cx="7086600" cy="1752600"/>
          </a:xfrm>
        </p:spPr>
        <p:txBody>
          <a:bodyPr/>
          <a:lstStyle>
            <a:lvl1pPr marL="0" indent="0" algn="ctr">
              <a:buFontTx/>
              <a:buNone/>
              <a:defRPr/>
            </a:lvl1pPr>
          </a:lstStyle>
          <a:p>
            <a:r>
              <a:rPr lang="en-US" smtClean="0"/>
              <a:t>Click to edit Master subtitle style</a:t>
            </a:r>
            <a:endParaRPr lang="en-US"/>
          </a:p>
        </p:txBody>
      </p:sp>
      <p:sp>
        <p:nvSpPr>
          <p:cNvPr id="4100" name="Line 4"/>
          <p:cNvSpPr>
            <a:spLocks noChangeShapeType="1"/>
          </p:cNvSpPr>
          <p:nvPr/>
        </p:nvSpPr>
        <p:spPr bwMode="auto">
          <a:xfrm>
            <a:off x="498475" y="6172200"/>
            <a:ext cx="8153400" cy="0"/>
          </a:xfrm>
          <a:prstGeom prst="line">
            <a:avLst/>
          </a:prstGeom>
          <a:noFill/>
          <a:ln w="25400">
            <a:solidFill>
              <a:srgbClr val="0050A8"/>
            </a:solidFill>
            <a:round/>
            <a:headEnd/>
            <a:tailEnd/>
          </a:ln>
          <a:effectLst/>
        </p:spPr>
        <p:txBody>
          <a:bodyPr wrap="none" anchor="ctr">
            <a:prstTxWarp prst="textNoShape">
              <a:avLst/>
            </a:prstTxWarp>
          </a:bodyPr>
          <a:lstStyle/>
          <a:p>
            <a:endParaRPr lang="en-US"/>
          </a:p>
        </p:txBody>
      </p:sp>
      <p:pic>
        <p:nvPicPr>
          <p:cNvPr id="4101" name="Picture 5" descr="UNC_logo_542_gif"/>
          <p:cNvPicPr>
            <a:picLocks noChangeAspect="1" noChangeArrowheads="1"/>
          </p:cNvPicPr>
          <p:nvPr/>
        </p:nvPicPr>
        <p:blipFill>
          <a:blip r:embed="rId2"/>
          <a:srcRect/>
          <a:stretch>
            <a:fillRect/>
          </a:stretch>
        </p:blipFill>
        <p:spPr bwMode="auto">
          <a:xfrm>
            <a:off x="3354388" y="297006"/>
            <a:ext cx="5180012" cy="1434958"/>
          </a:xfrm>
          <a:prstGeom prst="rect">
            <a:avLst/>
          </a:prstGeom>
          <a:noFill/>
        </p:spPr>
      </p:pic>
      <p:sp>
        <p:nvSpPr>
          <p:cNvPr id="4102" name="Rectangle 6"/>
          <p:cNvSpPr>
            <a:spLocks noChangeArrowheads="1"/>
          </p:cNvSpPr>
          <p:nvPr/>
        </p:nvSpPr>
        <p:spPr bwMode="auto">
          <a:xfrm>
            <a:off x="0" y="0"/>
            <a:ext cx="1295400" cy="6858000"/>
          </a:xfrm>
          <a:prstGeom prst="rect">
            <a:avLst/>
          </a:prstGeom>
          <a:gradFill rotWithShape="0">
            <a:gsLst>
              <a:gs pos="0">
                <a:srgbClr val="5395D3"/>
              </a:gs>
              <a:gs pos="100000">
                <a:schemeClr val="bg1"/>
              </a:gs>
            </a:gsLst>
            <a:lin ang="0" scaled="1"/>
          </a:gradFill>
          <a:ln w="9525">
            <a:noFill/>
            <a:miter lim="800000"/>
            <a:headEnd/>
            <a:tailEnd/>
          </a:ln>
        </p:spPr>
        <p:txBody>
          <a:bodyPr wrap="none" anchor="ctr">
            <a:prstTxWarp prst="textNoShape">
              <a:avLst/>
            </a:prstTxWarp>
          </a:bodyPr>
          <a:lstStyle/>
          <a:p>
            <a:endParaRPr lang="en-US"/>
          </a:p>
        </p:txBody>
      </p:sp>
      <p:pic>
        <p:nvPicPr>
          <p:cNvPr id="7" name="Picture 2"/>
          <p:cNvPicPr>
            <a:picLocks noChangeAspect="1" noChangeArrowheads="1"/>
          </p:cNvPicPr>
          <p:nvPr userDrawn="1"/>
        </p:nvPicPr>
        <p:blipFill>
          <a:blip r:embed="rId3"/>
          <a:srcRect r="86856" b="4853"/>
          <a:stretch>
            <a:fillRect/>
          </a:stretch>
        </p:blipFill>
        <p:spPr bwMode="auto">
          <a:xfrm>
            <a:off x="1353533" y="317500"/>
            <a:ext cx="1378554" cy="1358900"/>
          </a:xfrm>
          <a:prstGeom prst="rect">
            <a:avLst/>
          </a:prstGeom>
          <a:noFill/>
        </p:spPr>
      </p:pic>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96050" y="304800"/>
            <a:ext cx="1962150" cy="56388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304800"/>
            <a:ext cx="5734050" cy="5638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609600" y="304800"/>
            <a:ext cx="78486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609600" y="1600200"/>
            <a:ext cx="3848100" cy="20955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10100" y="1600200"/>
            <a:ext cx="3848100" cy="20955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609600" y="3848100"/>
            <a:ext cx="3848100" cy="20955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10100" y="3848100"/>
            <a:ext cx="3848100" cy="20955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304800"/>
            <a:ext cx="7848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09600" y="1600200"/>
            <a:ext cx="3848100" cy="4343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600200"/>
            <a:ext cx="3848100" cy="4343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609600" y="304800"/>
            <a:ext cx="7848600" cy="1143000"/>
          </a:xfrm>
        </p:spPr>
        <p:txBody>
          <a:bodyPr/>
          <a:lstStyle/>
          <a:p>
            <a:r>
              <a:rPr lang="en-US" smtClean="0"/>
              <a:t>Click to edit Master title style</a:t>
            </a:r>
            <a:endParaRPr lang="en-US"/>
          </a:p>
        </p:txBody>
      </p:sp>
      <p:sp>
        <p:nvSpPr>
          <p:cNvPr id="3" name="ClipArt Placeholder 2"/>
          <p:cNvSpPr>
            <a:spLocks noGrp="1"/>
          </p:cNvSpPr>
          <p:nvPr>
            <p:ph type="clipArt" sz="half" idx="1"/>
          </p:nvPr>
        </p:nvSpPr>
        <p:spPr>
          <a:xfrm>
            <a:off x="609600" y="1600200"/>
            <a:ext cx="3848100" cy="4343400"/>
          </a:xfrm>
        </p:spPr>
        <p:txBody>
          <a:bodyPr/>
          <a:lstStyle/>
          <a:p>
            <a:r>
              <a:rPr lang="en-US" smtClean="0"/>
              <a:t>Click icon to add clip art</a:t>
            </a:r>
            <a:endParaRPr lang="en-US"/>
          </a:p>
        </p:txBody>
      </p:sp>
      <p:sp>
        <p:nvSpPr>
          <p:cNvPr id="4" name="Text Placeholder 3"/>
          <p:cNvSpPr>
            <a:spLocks noGrp="1"/>
          </p:cNvSpPr>
          <p:nvPr>
            <p:ph type="body" sz="half" idx="2"/>
          </p:nvPr>
        </p:nvSpPr>
        <p:spPr>
          <a:xfrm>
            <a:off x="4610100" y="1600200"/>
            <a:ext cx="3848100" cy="4343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304800"/>
            <a:ext cx="7848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09600" y="1600200"/>
            <a:ext cx="7848600" cy="20955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09600" y="3848100"/>
            <a:ext cx="7848600" cy="20955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308195" y="326915"/>
            <a:ext cx="8526253" cy="1018186"/>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372005" y="1506399"/>
            <a:ext cx="4165374" cy="432477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67716" y="1506399"/>
            <a:ext cx="4166732" cy="4324774"/>
          </a:xfrm>
        </p:spPr>
        <p:txBody>
          <a:bodyPr/>
          <a:lstStyle/>
          <a:p>
            <a:r>
              <a:rPr lang="en-US" smtClean="0"/>
              <a:t>Click icon to add clip art</a:t>
            </a:r>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308195" y="326915"/>
            <a:ext cx="8526253" cy="1018186"/>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372005" y="1506399"/>
            <a:ext cx="4165374" cy="432477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67716" y="1506398"/>
            <a:ext cx="4166732" cy="209254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67716" y="3737193"/>
            <a:ext cx="4166732" cy="209398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00200"/>
            <a:ext cx="3848100" cy="4343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600200"/>
            <a:ext cx="3848100" cy="4343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theme" Target="../theme/theme1.xml"/><Relationship Id="rId19"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ChangeArrowheads="1"/>
          </p:cNvSpPr>
          <p:nvPr/>
        </p:nvSpPr>
        <p:spPr bwMode="auto">
          <a:xfrm>
            <a:off x="0" y="0"/>
            <a:ext cx="1295400" cy="6858000"/>
          </a:xfrm>
          <a:prstGeom prst="rect">
            <a:avLst/>
          </a:prstGeom>
          <a:gradFill rotWithShape="0">
            <a:gsLst>
              <a:gs pos="0">
                <a:srgbClr val="5395D3"/>
              </a:gs>
              <a:gs pos="100000">
                <a:schemeClr val="bg1"/>
              </a:gs>
            </a:gsLst>
            <a:lin ang="0" scaled="1"/>
          </a:gradFill>
          <a:ln w="9525">
            <a:noFill/>
            <a:miter lim="800000"/>
            <a:headEnd/>
            <a:tailEnd/>
          </a:ln>
        </p:spPr>
        <p:txBody>
          <a:bodyPr wrap="none" anchor="ctr">
            <a:prstTxWarp prst="textNoShape">
              <a:avLst/>
            </a:prstTxWarp>
          </a:bodyPr>
          <a:lstStyle/>
          <a:p>
            <a:endParaRPr lang="en-US"/>
          </a:p>
        </p:txBody>
      </p:sp>
      <p:sp>
        <p:nvSpPr>
          <p:cNvPr id="3075" name="Rectangle 3"/>
          <p:cNvSpPr>
            <a:spLocks noGrp="1" noChangeArrowheads="1"/>
          </p:cNvSpPr>
          <p:nvPr>
            <p:ph type="title"/>
          </p:nvPr>
        </p:nvSpPr>
        <p:spPr bwMode="auto">
          <a:xfrm>
            <a:off x="609600" y="304800"/>
            <a:ext cx="7848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US"/>
          </a:p>
        </p:txBody>
      </p:sp>
      <p:sp>
        <p:nvSpPr>
          <p:cNvPr id="3076" name="Rectangle 4"/>
          <p:cNvSpPr>
            <a:spLocks noGrp="1" noChangeArrowheads="1"/>
          </p:cNvSpPr>
          <p:nvPr>
            <p:ph type="body" idx="1"/>
          </p:nvPr>
        </p:nvSpPr>
        <p:spPr bwMode="auto">
          <a:xfrm>
            <a:off x="609600" y="1600200"/>
            <a:ext cx="7848600" cy="4343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077" name="Line 5"/>
          <p:cNvSpPr>
            <a:spLocks noChangeShapeType="1"/>
          </p:cNvSpPr>
          <p:nvPr/>
        </p:nvSpPr>
        <p:spPr bwMode="auto">
          <a:xfrm>
            <a:off x="498475" y="6705600"/>
            <a:ext cx="8153400" cy="0"/>
          </a:xfrm>
          <a:prstGeom prst="line">
            <a:avLst/>
          </a:prstGeom>
          <a:noFill/>
          <a:ln w="25400">
            <a:solidFill>
              <a:srgbClr val="0050A8"/>
            </a:solidFill>
            <a:round/>
            <a:headEnd/>
            <a:tailEnd/>
          </a:ln>
          <a:effectLst/>
        </p:spPr>
        <p:txBody>
          <a:bodyPr wrap="none" anchor="ctr">
            <a:prstTxWarp prst="textNoShape">
              <a:avLst/>
            </a:prstTxWarp>
          </a:bodyPr>
          <a:lstStyle/>
          <a:p>
            <a:endParaRPr lang="en-US"/>
          </a:p>
        </p:txBody>
      </p:sp>
      <p:pic>
        <p:nvPicPr>
          <p:cNvPr id="3078" name="Picture 6" descr="UNC_logo"/>
          <p:cNvPicPr>
            <a:picLocks noChangeAspect="1" noChangeArrowheads="1"/>
          </p:cNvPicPr>
          <p:nvPr/>
        </p:nvPicPr>
        <p:blipFill>
          <a:blip r:embed="rId19"/>
          <a:srcRect r="23857"/>
          <a:stretch>
            <a:fillRect/>
          </a:stretch>
        </p:blipFill>
        <p:spPr bwMode="auto">
          <a:xfrm>
            <a:off x="8305800" y="152400"/>
            <a:ext cx="592138" cy="762000"/>
          </a:xfrm>
          <a:prstGeom prst="rect">
            <a:avLst/>
          </a:prstGeom>
          <a:noFill/>
        </p:spPr>
      </p:pic>
      <p:sp>
        <p:nvSpPr>
          <p:cNvPr id="3079" name="Text Box 7"/>
          <p:cNvSpPr txBox="1">
            <a:spLocks noChangeArrowheads="1"/>
          </p:cNvSpPr>
          <p:nvPr/>
        </p:nvSpPr>
        <p:spPr bwMode="auto">
          <a:xfrm>
            <a:off x="8699500" y="5946775"/>
            <a:ext cx="184150" cy="457200"/>
          </a:xfrm>
          <a:prstGeom prst="rect">
            <a:avLst/>
          </a:prstGeom>
          <a:noFill/>
          <a:ln w="9525">
            <a:noFill/>
            <a:miter lim="800000"/>
            <a:headEnd/>
            <a:tailEnd/>
          </a:ln>
        </p:spPr>
        <p:txBody>
          <a:bodyPr>
            <a:prstTxWarp prst="textNoShape">
              <a:avLst/>
            </a:prstTxWarp>
            <a:spAutoFit/>
          </a:bodyPr>
          <a:lstStyle/>
          <a:p>
            <a:pPr>
              <a:spcBef>
                <a:spcPct val="50000"/>
              </a:spcBef>
            </a:pPr>
            <a:endParaRPr lang="en-US"/>
          </a:p>
        </p:txBody>
      </p:sp>
      <p:sp>
        <p:nvSpPr>
          <p:cNvPr id="3080" name="Text Box 8"/>
          <p:cNvSpPr txBox="1">
            <a:spLocks noChangeArrowheads="1"/>
          </p:cNvSpPr>
          <p:nvPr/>
        </p:nvSpPr>
        <p:spPr bwMode="auto">
          <a:xfrm>
            <a:off x="8686800" y="6484938"/>
            <a:ext cx="463550" cy="366712"/>
          </a:xfrm>
          <a:prstGeom prst="rect">
            <a:avLst/>
          </a:prstGeom>
          <a:noFill/>
          <a:ln w="9525">
            <a:noFill/>
            <a:miter lim="800000"/>
            <a:headEnd/>
            <a:tailEnd/>
          </a:ln>
        </p:spPr>
        <p:txBody>
          <a:bodyPr wrap="none">
            <a:prstTxWarp prst="textNoShape">
              <a:avLst/>
            </a:prstTxWarp>
            <a:spAutoFit/>
          </a:bodyPr>
          <a:lstStyle/>
          <a:p>
            <a:fld id="{EE2191FC-DED7-284B-9ABE-B1A3315C570E}" type="slidenum">
              <a:rPr lang="en-US" sz="1800"/>
              <a:pPr/>
              <a:t>‹#›</a:t>
            </a:fld>
            <a:endParaRPr lang="en-US" sz="180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ransition/>
  <p:txStyles>
    <p:titleStyle>
      <a:lvl1pPr algn="l" rtl="0" eaLnBrk="1" fontAlgn="base" hangingPunct="1">
        <a:spcBef>
          <a:spcPct val="0"/>
        </a:spcBef>
        <a:spcAft>
          <a:spcPct val="0"/>
        </a:spcAft>
        <a:defRPr sz="4200" b="1">
          <a:solidFill>
            <a:schemeClr val="tx1"/>
          </a:solidFill>
          <a:latin typeface="+mj-lt"/>
          <a:ea typeface="+mj-ea"/>
          <a:cs typeface="+mj-cs"/>
        </a:defRPr>
      </a:lvl1pPr>
      <a:lvl2pPr algn="l" rtl="0" eaLnBrk="1" fontAlgn="base" hangingPunct="1">
        <a:spcBef>
          <a:spcPct val="0"/>
        </a:spcBef>
        <a:spcAft>
          <a:spcPct val="0"/>
        </a:spcAft>
        <a:defRPr sz="4200" b="1">
          <a:solidFill>
            <a:schemeClr val="tx1"/>
          </a:solidFill>
          <a:latin typeface="Arial" charset="0"/>
        </a:defRPr>
      </a:lvl2pPr>
      <a:lvl3pPr algn="l" rtl="0" eaLnBrk="1" fontAlgn="base" hangingPunct="1">
        <a:spcBef>
          <a:spcPct val="0"/>
        </a:spcBef>
        <a:spcAft>
          <a:spcPct val="0"/>
        </a:spcAft>
        <a:defRPr sz="4200" b="1">
          <a:solidFill>
            <a:schemeClr val="tx1"/>
          </a:solidFill>
          <a:latin typeface="Arial" charset="0"/>
        </a:defRPr>
      </a:lvl3pPr>
      <a:lvl4pPr algn="l" rtl="0" eaLnBrk="1" fontAlgn="base" hangingPunct="1">
        <a:spcBef>
          <a:spcPct val="0"/>
        </a:spcBef>
        <a:spcAft>
          <a:spcPct val="0"/>
        </a:spcAft>
        <a:defRPr sz="4200" b="1">
          <a:solidFill>
            <a:schemeClr val="tx1"/>
          </a:solidFill>
          <a:latin typeface="Arial" charset="0"/>
        </a:defRPr>
      </a:lvl4pPr>
      <a:lvl5pPr algn="l" rtl="0" eaLnBrk="1" fontAlgn="base" hangingPunct="1">
        <a:spcBef>
          <a:spcPct val="0"/>
        </a:spcBef>
        <a:spcAft>
          <a:spcPct val="0"/>
        </a:spcAft>
        <a:defRPr sz="4200" b="1">
          <a:solidFill>
            <a:schemeClr val="tx1"/>
          </a:solidFill>
          <a:latin typeface="Arial" charset="0"/>
        </a:defRPr>
      </a:lvl5pPr>
      <a:lvl6pPr marL="457200" algn="l" rtl="0" eaLnBrk="1" fontAlgn="base" hangingPunct="1">
        <a:spcBef>
          <a:spcPct val="0"/>
        </a:spcBef>
        <a:spcAft>
          <a:spcPct val="0"/>
        </a:spcAft>
        <a:defRPr sz="4200" b="1">
          <a:solidFill>
            <a:schemeClr val="tx1"/>
          </a:solidFill>
          <a:latin typeface="Arial" charset="0"/>
        </a:defRPr>
      </a:lvl6pPr>
      <a:lvl7pPr marL="914400" algn="l" rtl="0" eaLnBrk="1" fontAlgn="base" hangingPunct="1">
        <a:spcBef>
          <a:spcPct val="0"/>
        </a:spcBef>
        <a:spcAft>
          <a:spcPct val="0"/>
        </a:spcAft>
        <a:defRPr sz="4200" b="1">
          <a:solidFill>
            <a:schemeClr val="tx1"/>
          </a:solidFill>
          <a:latin typeface="Arial" charset="0"/>
        </a:defRPr>
      </a:lvl7pPr>
      <a:lvl8pPr marL="1371600" algn="l" rtl="0" eaLnBrk="1" fontAlgn="base" hangingPunct="1">
        <a:spcBef>
          <a:spcPct val="0"/>
        </a:spcBef>
        <a:spcAft>
          <a:spcPct val="0"/>
        </a:spcAft>
        <a:defRPr sz="4200" b="1">
          <a:solidFill>
            <a:schemeClr val="tx1"/>
          </a:solidFill>
          <a:latin typeface="Arial" charset="0"/>
        </a:defRPr>
      </a:lvl8pPr>
      <a:lvl9pPr marL="1828800" algn="l" rtl="0" eaLnBrk="1" fontAlgn="base" hangingPunct="1">
        <a:spcBef>
          <a:spcPct val="0"/>
        </a:spcBef>
        <a:spcAft>
          <a:spcPct val="0"/>
        </a:spcAft>
        <a:defRPr sz="4200" b="1">
          <a:solidFill>
            <a:schemeClr val="tx1"/>
          </a:solidFill>
          <a:latin typeface="Arial"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ＭＳ Ｐゴシック" charset="-128"/>
        </a:defRPr>
      </a:lvl2pPr>
      <a:lvl3pPr marL="1143000" indent="-228600" algn="l" rtl="0" eaLnBrk="1" fontAlgn="base" hangingPunct="1">
        <a:spcBef>
          <a:spcPct val="20000"/>
        </a:spcBef>
        <a:spcAft>
          <a:spcPct val="0"/>
        </a:spcAft>
        <a:buChar char="•"/>
        <a:defRPr sz="2400">
          <a:solidFill>
            <a:schemeClr val="tx1"/>
          </a:solidFill>
          <a:latin typeface="+mn-lt"/>
          <a:ea typeface="ＭＳ Ｐゴシック" charset="-128"/>
        </a:defRPr>
      </a:lvl3pPr>
      <a:lvl4pPr marL="1600200" indent="-228600" algn="l" rtl="0" eaLnBrk="1" fontAlgn="base" hangingPunct="1">
        <a:spcBef>
          <a:spcPct val="20000"/>
        </a:spcBef>
        <a:spcAft>
          <a:spcPct val="0"/>
        </a:spcAft>
        <a:buChar char="–"/>
        <a:defRPr sz="2000">
          <a:solidFill>
            <a:schemeClr val="tx1"/>
          </a:solidFill>
          <a:latin typeface="+mn-lt"/>
          <a:ea typeface="ＭＳ Ｐゴシック" charset="-128"/>
        </a:defRPr>
      </a:lvl4pPr>
      <a:lvl5pPr marL="2057400" indent="-228600" algn="l" rtl="0" eaLnBrk="1" fontAlgn="base" hangingPunct="1">
        <a:spcBef>
          <a:spcPct val="20000"/>
        </a:spcBef>
        <a:spcAft>
          <a:spcPct val="0"/>
        </a:spcAft>
        <a:buChar char="»"/>
        <a:defRPr sz="2000">
          <a:solidFill>
            <a:schemeClr val="tx1"/>
          </a:solidFill>
          <a:latin typeface="+mn-lt"/>
          <a:ea typeface="ＭＳ Ｐゴシック" charset="-128"/>
        </a:defRPr>
      </a:lvl5pPr>
      <a:lvl6pPr marL="2514600" indent="-228600" algn="l" rtl="0" eaLnBrk="1" fontAlgn="base" hangingPunct="1">
        <a:spcBef>
          <a:spcPct val="20000"/>
        </a:spcBef>
        <a:spcAft>
          <a:spcPct val="0"/>
        </a:spcAft>
        <a:buChar char="»"/>
        <a:defRPr sz="2000">
          <a:solidFill>
            <a:schemeClr val="tx1"/>
          </a:solidFill>
          <a:latin typeface="+mn-lt"/>
          <a:ea typeface="ＭＳ Ｐゴシック" charset="-128"/>
        </a:defRPr>
      </a:lvl6pPr>
      <a:lvl7pPr marL="2971800" indent="-228600" algn="l" rtl="0" eaLnBrk="1" fontAlgn="base" hangingPunct="1">
        <a:spcBef>
          <a:spcPct val="20000"/>
        </a:spcBef>
        <a:spcAft>
          <a:spcPct val="0"/>
        </a:spcAft>
        <a:buChar char="»"/>
        <a:defRPr sz="2000">
          <a:solidFill>
            <a:schemeClr val="tx1"/>
          </a:solidFill>
          <a:latin typeface="+mn-lt"/>
          <a:ea typeface="ＭＳ Ｐゴシック" charset="-128"/>
        </a:defRPr>
      </a:lvl7pPr>
      <a:lvl8pPr marL="3429000" indent="-228600" algn="l" rtl="0" eaLnBrk="1" fontAlgn="base" hangingPunct="1">
        <a:spcBef>
          <a:spcPct val="20000"/>
        </a:spcBef>
        <a:spcAft>
          <a:spcPct val="0"/>
        </a:spcAft>
        <a:buChar char="»"/>
        <a:defRPr sz="2000">
          <a:solidFill>
            <a:schemeClr val="tx1"/>
          </a:solidFill>
          <a:latin typeface="+mn-lt"/>
          <a:ea typeface="ＭＳ Ｐゴシック" charset="-128"/>
        </a:defRPr>
      </a:lvl8pPr>
      <a:lvl9pPr marL="3886200" indent="-228600" algn="l" rtl="0" eaLnBrk="1" fontAlgn="base" hangingPunct="1">
        <a:spcBef>
          <a:spcPct val="20000"/>
        </a:spcBef>
        <a:spcAft>
          <a:spcPct val="0"/>
        </a:spcAft>
        <a:buChar char="»"/>
        <a:defRPr sz="2000">
          <a:solidFill>
            <a:schemeClr val="tx1"/>
          </a:solidFill>
          <a:latin typeface="+mn-lt"/>
          <a:ea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9.png"/><Relationship Id="rId3" Type="http://schemas.openxmlformats.org/officeDocument/2006/relationships/image" Target="../media/image30.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1.png"/><Relationship Id="rId3" Type="http://schemas.openxmlformats.org/officeDocument/2006/relationships/image" Target="../media/image3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3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4" Type="http://schemas.openxmlformats.org/officeDocument/2006/relationships/image" Target="../media/image6.jpeg"/><Relationship Id="rId1" Type="http://schemas.openxmlformats.org/officeDocument/2006/relationships/slideLayout" Target="../slideLayouts/slideLayout2.xml"/><Relationship Id="rId2"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png"/><Relationship Id="rId5" Type="http://schemas.openxmlformats.org/officeDocument/2006/relationships/image" Target="../media/image9.png"/><Relationship Id="rId1" Type="http://schemas.openxmlformats.org/officeDocument/2006/relationships/slideLayout" Target="../slideLayouts/slideLayout12.xml"/><Relationship Id="rId2" Type="http://schemas.openxmlformats.org/officeDocument/2006/relationships/notesSlide" Target="../notesSlides/notesSlide1.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2.png"/><Relationship Id="rId1" Type="http://schemas.openxmlformats.org/officeDocument/2006/relationships/slideLayout" Target="../slideLayouts/slideLayout12.xml"/><Relationship Id="rId2"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5.png"/><Relationship Id="rId1" Type="http://schemas.openxmlformats.org/officeDocument/2006/relationships/slideLayout" Target="../slideLayouts/slideLayout12.xml"/><Relationship Id="rId2" Type="http://schemas.openxmlformats.org/officeDocument/2006/relationships/image" Target="../media/image1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png"/></Relationships>
</file>

<file path=ppt/slides/_rels/slide7.xml.rels><?xml version="1.0" encoding="UTF-8" standalone="yes"?>
<Relationships xmlns="http://schemas.openxmlformats.org/package/2006/relationships"><Relationship Id="rId11" Type="http://schemas.openxmlformats.org/officeDocument/2006/relationships/image" Target="../media/image25.png"/><Relationship Id="rId12" Type="http://schemas.openxmlformats.org/officeDocument/2006/relationships/image" Target="../media/image26.png"/><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7.jpeg"/><Relationship Id="rId4" Type="http://schemas.openxmlformats.org/officeDocument/2006/relationships/image" Target="../media/image18.jpeg"/><Relationship Id="rId5" Type="http://schemas.openxmlformats.org/officeDocument/2006/relationships/image" Target="../media/image19.jpeg"/><Relationship Id="rId6" Type="http://schemas.openxmlformats.org/officeDocument/2006/relationships/image" Target="../media/image20.jpeg"/><Relationship Id="rId7" Type="http://schemas.openxmlformats.org/officeDocument/2006/relationships/image" Target="../media/image21.jpeg"/><Relationship Id="rId8" Type="http://schemas.openxmlformats.org/officeDocument/2006/relationships/image" Target="../media/image22.jpeg"/><Relationship Id="rId9" Type="http://schemas.openxmlformats.org/officeDocument/2006/relationships/image" Target="../media/image23.jpeg"/><Relationship Id="rId10" Type="http://schemas.openxmlformats.org/officeDocument/2006/relationships/image" Target="../media/image24.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7.png"/><Relationship Id="rId3" Type="http://schemas.openxmlformats.org/officeDocument/2006/relationships/image" Target="../media/image2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20372" y="1981200"/>
            <a:ext cx="7717922" cy="1752600"/>
          </a:xfrm>
        </p:spPr>
        <p:txBody>
          <a:bodyPr>
            <a:normAutofit fontScale="90000"/>
          </a:bodyPr>
          <a:lstStyle/>
          <a:p>
            <a:r>
              <a:rPr lang="en-US" dirty="0"/>
              <a:t>  Cortical</a:t>
            </a:r>
            <a:r>
              <a:rPr lang="en-US" dirty="0" smtClean="0"/>
              <a:t> </a:t>
            </a:r>
            <a:r>
              <a:rPr lang="en-US" dirty="0" smtClean="0"/>
              <a:t>Surface: Thickness, Surface Area, Gyrification </a:t>
            </a:r>
            <a:r>
              <a:rPr lang="en-US" dirty="0" smtClean="0"/>
              <a:t>Analysis</a:t>
            </a:r>
            <a:endParaRPr lang="en-US" dirty="0"/>
          </a:p>
        </p:txBody>
      </p:sp>
      <p:sp>
        <p:nvSpPr>
          <p:cNvPr id="3" name="Subtitle 2"/>
          <p:cNvSpPr>
            <a:spLocks noGrp="1"/>
          </p:cNvSpPr>
          <p:nvPr>
            <p:ph type="subTitle" idx="1"/>
          </p:nvPr>
        </p:nvSpPr>
        <p:spPr>
          <a:xfrm>
            <a:off x="1336033" y="3992635"/>
            <a:ext cx="7086600" cy="1752600"/>
          </a:xfrm>
        </p:spPr>
        <p:txBody>
          <a:bodyPr/>
          <a:lstStyle/>
          <a:p>
            <a:r>
              <a:rPr lang="en-US" dirty="0" smtClean="0"/>
              <a:t>Martin Styner</a:t>
            </a:r>
          </a:p>
          <a:p>
            <a:r>
              <a:rPr lang="en-US" dirty="0" smtClean="0"/>
              <a:t>UNC Neuro Image Research and Analysis </a:t>
            </a:r>
            <a:r>
              <a:rPr lang="en-US" dirty="0" smtClean="0"/>
              <a:t>Laboratory</a:t>
            </a:r>
            <a:endParaRPr lang="en-US" dirty="0" smtClean="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FreeSurfer</a:t>
            </a:r>
            <a:r>
              <a:rPr lang="en-US" dirty="0" smtClean="0"/>
              <a:t> Correspondence</a:t>
            </a:r>
            <a:endParaRPr lang="en-US" dirty="0"/>
          </a:p>
        </p:txBody>
      </p:sp>
      <p:pic>
        <p:nvPicPr>
          <p:cNvPr id="4" name="Picture 3"/>
          <p:cNvPicPr>
            <a:picLocks noChangeAspect="1"/>
          </p:cNvPicPr>
          <p:nvPr/>
        </p:nvPicPr>
        <p:blipFill>
          <a:blip r:embed="rId2">
            <a:lum bright="12000"/>
          </a:blip>
          <a:stretch>
            <a:fillRect/>
          </a:stretch>
        </p:blipFill>
        <p:spPr>
          <a:xfrm>
            <a:off x="408056" y="1447800"/>
            <a:ext cx="5257800" cy="4648200"/>
          </a:xfrm>
          <a:prstGeom prst="rect">
            <a:avLst/>
          </a:prstGeom>
        </p:spPr>
      </p:pic>
      <p:sp>
        <p:nvSpPr>
          <p:cNvPr id="5" name="TextBox 4"/>
          <p:cNvSpPr txBox="1"/>
          <p:nvPr/>
        </p:nvSpPr>
        <p:spPr>
          <a:xfrm>
            <a:off x="6176094" y="3719828"/>
            <a:ext cx="1455146" cy="369332"/>
          </a:xfrm>
          <a:prstGeom prst="rect">
            <a:avLst/>
          </a:prstGeom>
          <a:noFill/>
        </p:spPr>
        <p:txBody>
          <a:bodyPr wrap="none" rtlCol="0">
            <a:spAutoFit/>
          </a:bodyPr>
          <a:lstStyle/>
          <a:p>
            <a:r>
              <a:rPr lang="en-US" dirty="0" err="1" smtClean="0"/>
              <a:t>Sulcal</a:t>
            </a:r>
            <a:r>
              <a:rPr lang="en-US" dirty="0" smtClean="0"/>
              <a:t> depth</a:t>
            </a:r>
            <a:endParaRPr lang="en-US" dirty="0"/>
          </a:p>
        </p:txBody>
      </p:sp>
      <p:sp>
        <p:nvSpPr>
          <p:cNvPr id="6" name="TextBox 5"/>
          <p:cNvSpPr txBox="1"/>
          <p:nvPr/>
        </p:nvSpPr>
        <p:spPr>
          <a:xfrm>
            <a:off x="5900732" y="4227659"/>
            <a:ext cx="2186190" cy="646331"/>
          </a:xfrm>
          <a:prstGeom prst="rect">
            <a:avLst/>
          </a:prstGeom>
          <a:noFill/>
        </p:spPr>
        <p:txBody>
          <a:bodyPr wrap="none" rtlCol="0">
            <a:spAutoFit/>
          </a:bodyPr>
          <a:lstStyle/>
          <a:p>
            <a:r>
              <a:rPr lang="en-US" dirty="0" smtClean="0"/>
              <a:t>Surface registration</a:t>
            </a:r>
          </a:p>
          <a:p>
            <a:r>
              <a:rPr lang="en-US" dirty="0" smtClean="0"/>
              <a:t>to atlas</a:t>
            </a:r>
            <a:endParaRPr lang="en-US" dirty="0"/>
          </a:p>
        </p:txBody>
      </p:sp>
      <p:pic>
        <p:nvPicPr>
          <p:cNvPr id="7" name="Picture 6"/>
          <p:cNvPicPr>
            <a:picLocks noChangeAspect="1"/>
          </p:cNvPicPr>
          <p:nvPr/>
        </p:nvPicPr>
        <p:blipFill>
          <a:blip r:embed="rId3">
            <a:lum bright="12000"/>
          </a:blip>
          <a:stretch>
            <a:fillRect/>
          </a:stretch>
        </p:blipFill>
        <p:spPr>
          <a:xfrm>
            <a:off x="6171540" y="1447800"/>
            <a:ext cx="1915382" cy="2162313"/>
          </a:xfrm>
          <a:prstGeom prst="rect">
            <a:avLst/>
          </a:prstGeom>
        </p:spPr>
      </p:pic>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CRUISE Correspondence</a:t>
            </a:r>
            <a:endParaRPr lang="en-US" dirty="0"/>
          </a:p>
        </p:txBody>
      </p:sp>
      <p:pic>
        <p:nvPicPr>
          <p:cNvPr id="4" name="Picture 3"/>
          <p:cNvPicPr>
            <a:picLocks noChangeAspect="1"/>
          </p:cNvPicPr>
          <p:nvPr/>
        </p:nvPicPr>
        <p:blipFill>
          <a:blip r:embed="rId2">
            <a:clrChange>
              <a:clrFrom>
                <a:srgbClr val="FFFFFF"/>
              </a:clrFrom>
              <a:clrTo>
                <a:srgbClr val="FFFFFF">
                  <a:alpha val="0"/>
                </a:srgbClr>
              </a:clrTo>
            </a:clrChange>
          </a:blip>
          <a:srcRect r="50000"/>
          <a:stretch>
            <a:fillRect/>
          </a:stretch>
        </p:blipFill>
        <p:spPr>
          <a:xfrm>
            <a:off x="422545" y="1827210"/>
            <a:ext cx="4285519" cy="1719667"/>
          </a:xfrm>
          <a:prstGeom prst="rect">
            <a:avLst/>
          </a:prstGeom>
        </p:spPr>
      </p:pic>
      <p:pic>
        <p:nvPicPr>
          <p:cNvPr id="5" name="Picture 4"/>
          <p:cNvPicPr>
            <a:picLocks noChangeAspect="1"/>
          </p:cNvPicPr>
          <p:nvPr/>
        </p:nvPicPr>
        <p:blipFill>
          <a:blip r:embed="rId2">
            <a:clrChange>
              <a:clrFrom>
                <a:srgbClr val="FFFFFF"/>
              </a:clrFrom>
              <a:clrTo>
                <a:srgbClr val="FFFFFF">
                  <a:alpha val="0"/>
                </a:srgbClr>
              </a:clrTo>
            </a:clrChange>
          </a:blip>
          <a:srcRect l="50443"/>
          <a:stretch>
            <a:fillRect/>
          </a:stretch>
        </p:blipFill>
        <p:spPr>
          <a:xfrm>
            <a:off x="4708064" y="1827210"/>
            <a:ext cx="4333876" cy="1754620"/>
          </a:xfrm>
          <a:prstGeom prst="rect">
            <a:avLst/>
          </a:prstGeom>
        </p:spPr>
      </p:pic>
      <p:sp>
        <p:nvSpPr>
          <p:cNvPr id="6" name="TextBox 5"/>
          <p:cNvSpPr txBox="1"/>
          <p:nvPr/>
        </p:nvSpPr>
        <p:spPr>
          <a:xfrm>
            <a:off x="3069360" y="1410660"/>
            <a:ext cx="3481528" cy="369332"/>
          </a:xfrm>
          <a:prstGeom prst="rect">
            <a:avLst/>
          </a:prstGeom>
          <a:noFill/>
        </p:spPr>
        <p:txBody>
          <a:bodyPr wrap="square" rtlCol="0">
            <a:spAutoFit/>
          </a:bodyPr>
          <a:lstStyle/>
          <a:p>
            <a:r>
              <a:rPr lang="en-US" dirty="0" err="1" smtClean="0"/>
              <a:t>Koenderink</a:t>
            </a:r>
            <a:r>
              <a:rPr lang="en-US" dirty="0" smtClean="0"/>
              <a:t> Shape Measures</a:t>
            </a:r>
            <a:endParaRPr lang="en-US" dirty="0"/>
          </a:p>
        </p:txBody>
      </p:sp>
      <p:pic>
        <p:nvPicPr>
          <p:cNvPr id="10" name="Picture 9" descr="Picture 201.png"/>
          <p:cNvPicPr>
            <a:picLocks noChangeAspect="1"/>
          </p:cNvPicPr>
          <p:nvPr/>
        </p:nvPicPr>
        <p:blipFill>
          <a:blip r:embed="rId3"/>
          <a:srcRect b="4265"/>
          <a:stretch>
            <a:fillRect/>
          </a:stretch>
        </p:blipFill>
        <p:spPr>
          <a:xfrm>
            <a:off x="1456920" y="3546877"/>
            <a:ext cx="6706408" cy="3075813"/>
          </a:xfrm>
          <a:prstGeom prst="rect">
            <a:avLst/>
          </a:prstGeom>
        </p:spPr>
      </p:pic>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Oval 8"/>
          <p:cNvSpPr/>
          <p:nvPr/>
        </p:nvSpPr>
        <p:spPr bwMode="auto">
          <a:xfrm>
            <a:off x="5616712" y="2219740"/>
            <a:ext cx="3052418" cy="2827130"/>
          </a:xfrm>
          <a:prstGeom prst="ellipse">
            <a:avLst/>
          </a:prstGeom>
          <a:noFill/>
          <a:ln w="28575" cap="flat" cmpd="sng" algn="ctr">
            <a:solidFill>
              <a:srgbClr val="0000FF"/>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79874" name="Rectangle 2"/>
          <p:cNvSpPr>
            <a:spLocks noGrp="1" noChangeArrowheads="1"/>
          </p:cNvSpPr>
          <p:nvPr>
            <p:ph type="title"/>
          </p:nvPr>
        </p:nvSpPr>
        <p:spPr/>
        <p:txBody>
          <a:bodyPr/>
          <a:lstStyle/>
          <a:p>
            <a:r>
              <a:rPr lang="en-US" dirty="0" smtClean="0"/>
              <a:t>Group-wise Correspondence</a:t>
            </a:r>
            <a:endParaRPr lang="en-US" dirty="0"/>
          </a:p>
        </p:txBody>
      </p:sp>
      <p:sp>
        <p:nvSpPr>
          <p:cNvPr id="79875" name="Rectangle 3"/>
          <p:cNvSpPr>
            <a:spLocks noGrp="1" noChangeArrowheads="1"/>
          </p:cNvSpPr>
          <p:nvPr>
            <p:ph type="body" idx="1"/>
          </p:nvPr>
        </p:nvSpPr>
        <p:spPr>
          <a:xfrm>
            <a:off x="609599" y="1600199"/>
            <a:ext cx="4647097" cy="4937539"/>
          </a:xfrm>
        </p:spPr>
        <p:txBody>
          <a:bodyPr/>
          <a:lstStyle/>
          <a:p>
            <a:r>
              <a:rPr lang="en-US" dirty="0" smtClean="0"/>
              <a:t>Template free</a:t>
            </a:r>
          </a:p>
          <a:p>
            <a:r>
              <a:rPr lang="en-US" dirty="0" smtClean="0"/>
              <a:t>Correspondence over all surfaces</a:t>
            </a:r>
          </a:p>
          <a:p>
            <a:r>
              <a:rPr lang="en-US" dirty="0" smtClean="0"/>
              <a:t>Two software packages</a:t>
            </a:r>
            <a:endParaRPr lang="en-US" dirty="0" smtClean="0"/>
          </a:p>
          <a:p>
            <a:pPr lvl="1"/>
            <a:r>
              <a:rPr lang="en-US" dirty="0" err="1" smtClean="0"/>
              <a:t>ShapeWorks</a:t>
            </a:r>
            <a:r>
              <a:rPr lang="en-US" dirty="0" smtClean="0"/>
              <a:t>: </a:t>
            </a:r>
            <a:r>
              <a:rPr lang="en-US" dirty="0" err="1" smtClean="0"/>
              <a:t>Oguz</a:t>
            </a:r>
            <a:r>
              <a:rPr lang="en-US" dirty="0" smtClean="0"/>
              <a:t> </a:t>
            </a:r>
            <a:r>
              <a:rPr lang="en-US" dirty="0" smtClean="0"/>
              <a:t>&amp; </a:t>
            </a:r>
            <a:r>
              <a:rPr lang="en-US" dirty="0" smtClean="0"/>
              <a:t>Cates</a:t>
            </a:r>
          </a:p>
          <a:p>
            <a:pPr lvl="1"/>
            <a:r>
              <a:rPr lang="en-US" dirty="0" smtClean="0"/>
              <a:t>Groups: </a:t>
            </a:r>
            <a:r>
              <a:rPr lang="en-US" dirty="0" err="1" smtClean="0"/>
              <a:t>Ilwoo</a:t>
            </a:r>
            <a:r>
              <a:rPr lang="en-US" dirty="0" smtClean="0"/>
              <a:t> </a:t>
            </a:r>
            <a:r>
              <a:rPr lang="en-US" dirty="0" err="1" smtClean="0"/>
              <a:t>Lyu</a:t>
            </a:r>
            <a:endParaRPr lang="en-US" dirty="0" smtClean="0"/>
          </a:p>
        </p:txBody>
      </p:sp>
      <p:pic>
        <p:nvPicPr>
          <p:cNvPr id="7" name="Picture 4" descr="white_sulc"/>
          <p:cNvPicPr>
            <a:picLocks noChangeAspect="1" noChangeArrowheads="1"/>
          </p:cNvPicPr>
          <p:nvPr/>
        </p:nvPicPr>
        <p:blipFill>
          <a:blip r:embed="rId3">
            <a:clrChange>
              <a:clrFrom>
                <a:srgbClr val="000000"/>
              </a:clrFrom>
              <a:clrTo>
                <a:srgbClr val="000000">
                  <a:alpha val="0"/>
                </a:srgbClr>
              </a:clrTo>
            </a:clrChange>
            <a:lum bright="12000"/>
          </a:blip>
          <a:srcRect/>
          <a:stretch>
            <a:fillRect/>
          </a:stretch>
        </p:blipFill>
        <p:spPr bwMode="auto">
          <a:xfrm>
            <a:off x="6750878" y="1754808"/>
            <a:ext cx="1465470" cy="941097"/>
          </a:xfrm>
          <a:prstGeom prst="rect">
            <a:avLst/>
          </a:prstGeom>
          <a:noFill/>
          <a:ln w="9525">
            <a:noFill/>
            <a:miter lim="800000"/>
            <a:headEnd/>
            <a:tailEnd/>
          </a:ln>
          <a:effectLst/>
        </p:spPr>
      </p:pic>
      <p:pic>
        <p:nvPicPr>
          <p:cNvPr id="8" name="Picture 4" descr="white_sulc"/>
          <p:cNvPicPr>
            <a:picLocks noChangeAspect="1" noChangeArrowheads="1"/>
          </p:cNvPicPr>
          <p:nvPr/>
        </p:nvPicPr>
        <p:blipFill>
          <a:blip r:embed="rId3">
            <a:clrChange>
              <a:clrFrom>
                <a:srgbClr val="000000"/>
              </a:clrFrom>
              <a:clrTo>
                <a:srgbClr val="000000">
                  <a:alpha val="0"/>
                </a:srgbClr>
              </a:clrTo>
            </a:clrChange>
            <a:lum bright="12000"/>
          </a:blip>
          <a:srcRect/>
          <a:stretch>
            <a:fillRect/>
          </a:stretch>
        </p:blipFill>
        <p:spPr bwMode="auto">
          <a:xfrm>
            <a:off x="5256696" y="2219740"/>
            <a:ext cx="1465470" cy="941097"/>
          </a:xfrm>
          <a:prstGeom prst="rect">
            <a:avLst/>
          </a:prstGeom>
          <a:noFill/>
          <a:ln w="9525">
            <a:noFill/>
            <a:miter lim="800000"/>
            <a:headEnd/>
            <a:tailEnd/>
          </a:ln>
          <a:effectLst/>
        </p:spPr>
      </p:pic>
      <p:pic>
        <p:nvPicPr>
          <p:cNvPr id="10" name="Picture 4" descr="white_sulc"/>
          <p:cNvPicPr>
            <a:picLocks noChangeAspect="1" noChangeArrowheads="1"/>
          </p:cNvPicPr>
          <p:nvPr/>
        </p:nvPicPr>
        <p:blipFill>
          <a:blip r:embed="rId3">
            <a:clrChange>
              <a:clrFrom>
                <a:srgbClr val="000000"/>
              </a:clrFrom>
              <a:clrTo>
                <a:srgbClr val="000000">
                  <a:alpha val="0"/>
                </a:srgbClr>
              </a:clrTo>
            </a:clrChange>
            <a:lum bright="12000"/>
          </a:blip>
          <a:srcRect/>
          <a:stretch>
            <a:fillRect/>
          </a:stretch>
        </p:blipFill>
        <p:spPr bwMode="auto">
          <a:xfrm>
            <a:off x="4935882" y="3340939"/>
            <a:ext cx="1465470" cy="941097"/>
          </a:xfrm>
          <a:prstGeom prst="rect">
            <a:avLst/>
          </a:prstGeom>
          <a:noFill/>
          <a:ln w="9525">
            <a:noFill/>
            <a:miter lim="800000"/>
            <a:headEnd/>
            <a:tailEnd/>
          </a:ln>
          <a:effectLst/>
        </p:spPr>
      </p:pic>
      <p:pic>
        <p:nvPicPr>
          <p:cNvPr id="11" name="Picture 4" descr="white_sulc"/>
          <p:cNvPicPr>
            <a:picLocks noChangeAspect="1" noChangeArrowheads="1"/>
          </p:cNvPicPr>
          <p:nvPr/>
        </p:nvPicPr>
        <p:blipFill>
          <a:blip r:embed="rId3">
            <a:clrChange>
              <a:clrFrom>
                <a:srgbClr val="000000"/>
              </a:clrFrom>
              <a:clrTo>
                <a:srgbClr val="000000">
                  <a:alpha val="0"/>
                </a:srgbClr>
              </a:clrTo>
            </a:clrChange>
            <a:lum bright="12000"/>
          </a:blip>
          <a:srcRect/>
          <a:stretch>
            <a:fillRect/>
          </a:stretch>
        </p:blipFill>
        <p:spPr bwMode="auto">
          <a:xfrm>
            <a:off x="7725465" y="2848305"/>
            <a:ext cx="1465470" cy="941097"/>
          </a:xfrm>
          <a:prstGeom prst="rect">
            <a:avLst/>
          </a:prstGeom>
          <a:noFill/>
          <a:ln w="9525">
            <a:noFill/>
            <a:miter lim="800000"/>
            <a:headEnd/>
            <a:tailEnd/>
          </a:ln>
          <a:effectLst/>
        </p:spPr>
      </p:pic>
      <p:pic>
        <p:nvPicPr>
          <p:cNvPr id="12" name="Picture 4" descr="white_sulc"/>
          <p:cNvPicPr>
            <a:picLocks noChangeAspect="1" noChangeArrowheads="1"/>
          </p:cNvPicPr>
          <p:nvPr/>
        </p:nvPicPr>
        <p:blipFill>
          <a:blip r:embed="rId3">
            <a:clrChange>
              <a:clrFrom>
                <a:srgbClr val="000000"/>
              </a:clrFrom>
              <a:clrTo>
                <a:srgbClr val="000000">
                  <a:alpha val="0"/>
                </a:srgbClr>
              </a:clrTo>
            </a:clrChange>
            <a:lum bright="12000"/>
          </a:blip>
          <a:srcRect/>
          <a:stretch>
            <a:fillRect/>
          </a:stretch>
        </p:blipFill>
        <p:spPr bwMode="auto">
          <a:xfrm>
            <a:off x="7483613" y="4105773"/>
            <a:ext cx="1465470" cy="941097"/>
          </a:xfrm>
          <a:prstGeom prst="rect">
            <a:avLst/>
          </a:prstGeom>
          <a:noFill/>
          <a:ln w="9525">
            <a:noFill/>
            <a:miter lim="800000"/>
            <a:headEnd/>
            <a:tailEnd/>
          </a:ln>
          <a:effectLst/>
        </p:spPr>
      </p:pic>
      <p:pic>
        <p:nvPicPr>
          <p:cNvPr id="13" name="Picture 4" descr="white_sulc"/>
          <p:cNvPicPr>
            <a:picLocks noChangeAspect="1" noChangeArrowheads="1"/>
          </p:cNvPicPr>
          <p:nvPr/>
        </p:nvPicPr>
        <p:blipFill>
          <a:blip r:embed="rId3">
            <a:clrChange>
              <a:clrFrom>
                <a:srgbClr val="000000"/>
              </a:clrFrom>
              <a:clrTo>
                <a:srgbClr val="000000">
                  <a:alpha val="0"/>
                </a:srgbClr>
              </a:clrTo>
            </a:clrChange>
            <a:lum bright="12000"/>
          </a:blip>
          <a:srcRect/>
          <a:stretch>
            <a:fillRect/>
          </a:stretch>
        </p:blipFill>
        <p:spPr bwMode="auto">
          <a:xfrm>
            <a:off x="5845312" y="4476934"/>
            <a:ext cx="1465470" cy="941097"/>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Our plan</a:t>
            </a:r>
            <a:endParaRPr lang="en-US" dirty="0"/>
          </a:p>
        </p:txBody>
      </p:sp>
      <p:sp>
        <p:nvSpPr>
          <p:cNvPr id="3" name="Content Placeholder 2"/>
          <p:cNvSpPr>
            <a:spLocks noGrp="1"/>
          </p:cNvSpPr>
          <p:nvPr>
            <p:ph idx="1"/>
          </p:nvPr>
        </p:nvSpPr>
        <p:spPr/>
        <p:txBody>
          <a:bodyPr/>
          <a:lstStyle/>
          <a:p>
            <a:r>
              <a:rPr lang="en-US" dirty="0" smtClean="0"/>
              <a:t>Conte/Twin/Working Memory projects</a:t>
            </a:r>
          </a:p>
          <a:p>
            <a:r>
              <a:rPr lang="en-US" dirty="0" smtClean="0"/>
              <a:t>Ages 4-adult</a:t>
            </a:r>
          </a:p>
          <a:p>
            <a:r>
              <a:rPr lang="en-US" dirty="0" err="1" smtClean="0"/>
              <a:t>FreeSurfer</a:t>
            </a:r>
            <a:r>
              <a:rPr lang="en-US" dirty="0" smtClean="0"/>
              <a:t> style processing</a:t>
            </a:r>
          </a:p>
          <a:p>
            <a:pPr lvl="1"/>
            <a:r>
              <a:rPr lang="en-US" dirty="0" smtClean="0"/>
              <a:t>Hack to inject our data into FS pipeline</a:t>
            </a:r>
          </a:p>
          <a:p>
            <a:r>
              <a:rPr lang="en-US" dirty="0" smtClean="0"/>
              <a:t>Processing done</a:t>
            </a:r>
          </a:p>
          <a:p>
            <a:pPr lvl="1"/>
            <a:r>
              <a:rPr lang="en-US" dirty="0" smtClean="0"/>
              <a:t>Skull stripping</a:t>
            </a:r>
          </a:p>
          <a:p>
            <a:pPr lvl="1"/>
            <a:r>
              <a:rPr lang="en-US" dirty="0" smtClean="0"/>
              <a:t>Tissue and subcortical segmentation</a:t>
            </a:r>
            <a:endParaRPr lang="en-US" dirty="0"/>
          </a:p>
        </p:txBody>
      </p:sp>
    </p:spTree>
    <p:extLst>
      <p:ext uri="{BB962C8B-B14F-4D97-AF65-F5344CB8AC3E}">
        <p14:creationId xmlns:p14="http://schemas.microsoft.com/office/powerpoint/2010/main" val="2020329362"/>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FreeSurfer</a:t>
            </a:r>
            <a:r>
              <a:rPr lang="en-US" smtClean="0"/>
              <a:t> Run Slides</a:t>
            </a:r>
            <a:endParaRPr lang="en-US" dirty="0"/>
          </a:p>
        </p:txBody>
      </p:sp>
    </p:spTree>
    <p:extLst>
      <p:ext uri="{BB962C8B-B14F-4D97-AF65-F5344CB8AC3E}">
        <p14:creationId xmlns:p14="http://schemas.microsoft.com/office/powerpoint/2010/main" val="365097684"/>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Motivation Neuroimaging</a:t>
            </a:r>
            <a:endParaRPr lang="en-US" dirty="0"/>
          </a:p>
        </p:txBody>
      </p:sp>
      <p:sp>
        <p:nvSpPr>
          <p:cNvPr id="3" name="Content Placeholder 2"/>
          <p:cNvSpPr>
            <a:spLocks noGrp="1"/>
          </p:cNvSpPr>
          <p:nvPr>
            <p:ph idx="1"/>
          </p:nvPr>
        </p:nvSpPr>
        <p:spPr>
          <a:xfrm>
            <a:off x="609600" y="1600200"/>
            <a:ext cx="4970256" cy="4343400"/>
          </a:xfrm>
        </p:spPr>
        <p:txBody>
          <a:bodyPr/>
          <a:lstStyle/>
          <a:p>
            <a:pPr marL="401638" indent="-401638">
              <a:lnSpc>
                <a:spcPct val="90000"/>
              </a:lnSpc>
              <a:spcBef>
                <a:spcPts val="600"/>
              </a:spcBef>
            </a:pPr>
            <a:r>
              <a:rPr lang="en-US" sz="2800" dirty="0" smtClean="0"/>
              <a:t>Brain imaging studies in neurological disorders</a:t>
            </a:r>
          </a:p>
          <a:p>
            <a:pPr marL="803275" lvl="1" indent="-401638">
              <a:lnSpc>
                <a:spcPct val="90000"/>
              </a:lnSpc>
              <a:spcBef>
                <a:spcPts val="600"/>
              </a:spcBef>
            </a:pPr>
            <a:r>
              <a:rPr lang="en-US" sz="2400" dirty="0" smtClean="0"/>
              <a:t>Morphometry, Connectivity </a:t>
            </a:r>
            <a:r>
              <a:rPr lang="en-US" sz="2400" dirty="0" err="1" smtClean="0">
                <a:sym typeface="Symbol" pitchFamily="-65" charset="2"/>
              </a:rPr>
              <a:t></a:t>
            </a:r>
            <a:r>
              <a:rPr lang="en-US" sz="2400" dirty="0" smtClean="0"/>
              <a:t> Pathology</a:t>
            </a:r>
          </a:p>
          <a:p>
            <a:pPr marL="803275" lvl="1" indent="-401638">
              <a:lnSpc>
                <a:spcPct val="90000"/>
              </a:lnSpc>
              <a:spcBef>
                <a:spcPts val="600"/>
              </a:spcBef>
            </a:pPr>
            <a:r>
              <a:rPr lang="en-US" sz="2400" dirty="0" smtClean="0"/>
              <a:t>Schizophrenia</a:t>
            </a:r>
          </a:p>
          <a:p>
            <a:pPr marL="803275" lvl="1" indent="-401638">
              <a:lnSpc>
                <a:spcPct val="90000"/>
              </a:lnSpc>
              <a:spcBef>
                <a:spcPts val="600"/>
              </a:spcBef>
            </a:pPr>
            <a:r>
              <a:rPr lang="en-US" sz="2400" dirty="0" smtClean="0"/>
              <a:t>Autism,</a:t>
            </a:r>
            <a:r>
              <a:rPr lang="en-US" sz="3200" dirty="0" smtClean="0"/>
              <a:t> </a:t>
            </a:r>
            <a:r>
              <a:rPr lang="en-US" sz="2400" dirty="0" smtClean="0"/>
              <a:t>Fragile-X</a:t>
            </a:r>
          </a:p>
          <a:p>
            <a:pPr marL="803275" lvl="1" indent="-401638">
              <a:lnSpc>
                <a:spcPct val="90000"/>
              </a:lnSpc>
              <a:spcBef>
                <a:spcPts val="600"/>
              </a:spcBef>
            </a:pPr>
            <a:r>
              <a:rPr lang="en-US" sz="2400" dirty="0" smtClean="0"/>
              <a:t>MPS, </a:t>
            </a:r>
            <a:r>
              <a:rPr lang="en-US" sz="2400" dirty="0" err="1" smtClean="0"/>
              <a:t>Krabbe</a:t>
            </a:r>
            <a:endParaRPr lang="en-US" sz="2400" dirty="0" smtClean="0"/>
          </a:p>
          <a:p>
            <a:pPr marL="803275" lvl="1" indent="-401638">
              <a:lnSpc>
                <a:spcPct val="90000"/>
              </a:lnSpc>
              <a:spcBef>
                <a:spcPts val="600"/>
              </a:spcBef>
            </a:pPr>
            <a:r>
              <a:rPr lang="en-US" sz="2400" dirty="0" smtClean="0"/>
              <a:t>Normal Development, High risk offspring</a:t>
            </a:r>
          </a:p>
          <a:p>
            <a:pPr marL="803275" lvl="1" indent="-401638">
              <a:lnSpc>
                <a:spcPct val="90000"/>
              </a:lnSpc>
            </a:pPr>
            <a:r>
              <a:rPr lang="en-US" sz="2400" dirty="0" smtClean="0"/>
              <a:t>Fitness &amp; Aging</a:t>
            </a:r>
            <a:endParaRPr lang="en-US" sz="3200" dirty="0" smtClean="0"/>
          </a:p>
          <a:p>
            <a:endParaRPr lang="en-US" sz="3600" dirty="0"/>
          </a:p>
        </p:txBody>
      </p:sp>
      <p:pic>
        <p:nvPicPr>
          <p:cNvPr id="4" name="Picture 5" descr="brain-measure"/>
          <p:cNvPicPr>
            <a:picLocks noChangeAspect="1" noChangeArrowheads="1"/>
          </p:cNvPicPr>
          <p:nvPr/>
        </p:nvPicPr>
        <p:blipFill>
          <a:blip r:embed="rId2"/>
          <a:srcRect/>
          <a:stretch>
            <a:fillRect/>
          </a:stretch>
        </p:blipFill>
        <p:spPr bwMode="auto">
          <a:xfrm>
            <a:off x="5438741" y="1447800"/>
            <a:ext cx="3409950" cy="2544762"/>
          </a:xfrm>
          <a:prstGeom prst="rect">
            <a:avLst/>
          </a:prstGeom>
          <a:noFill/>
        </p:spPr>
      </p:pic>
      <p:pic>
        <p:nvPicPr>
          <p:cNvPr id="6" name="Picture 4" descr="3d_GM"/>
          <p:cNvPicPr>
            <a:picLocks noChangeAspect="1" noChangeArrowheads="1"/>
          </p:cNvPicPr>
          <p:nvPr/>
        </p:nvPicPr>
        <p:blipFill>
          <a:blip r:embed="rId3">
            <a:clrChange>
              <a:clrFrom>
                <a:srgbClr val="E9FBC3"/>
              </a:clrFrom>
              <a:clrTo>
                <a:srgbClr val="E9FBC3">
                  <a:alpha val="0"/>
                </a:srgbClr>
              </a:clrTo>
            </a:clrChange>
            <a:lum bright="15000"/>
          </a:blip>
          <a:srcRect/>
          <a:stretch>
            <a:fillRect/>
          </a:stretch>
        </p:blipFill>
        <p:spPr bwMode="auto">
          <a:xfrm>
            <a:off x="7001490" y="3992562"/>
            <a:ext cx="2142510" cy="2078575"/>
          </a:xfrm>
          <a:prstGeom prst="rect">
            <a:avLst/>
          </a:prstGeom>
          <a:noFill/>
        </p:spPr>
      </p:pic>
      <p:pic>
        <p:nvPicPr>
          <p:cNvPr id="7" name="Picture 6" descr="front_side_3d"/>
          <p:cNvPicPr>
            <a:picLocks noChangeAspect="1" noChangeArrowheads="1"/>
          </p:cNvPicPr>
          <p:nvPr/>
        </p:nvPicPr>
        <p:blipFill>
          <a:blip r:embed="rId4">
            <a:clrChange>
              <a:clrFrom>
                <a:srgbClr val="2D5AA9"/>
              </a:clrFrom>
              <a:clrTo>
                <a:srgbClr val="2D5AA9">
                  <a:alpha val="0"/>
                </a:srgbClr>
              </a:clrTo>
            </a:clrChange>
            <a:lum bright="17000"/>
          </a:blip>
          <a:srcRect/>
          <a:stretch>
            <a:fillRect/>
          </a:stretch>
        </p:blipFill>
        <p:spPr bwMode="auto">
          <a:xfrm>
            <a:off x="4950586" y="4266235"/>
            <a:ext cx="2278860" cy="2124001"/>
          </a:xfrm>
          <a:prstGeom prst="rect">
            <a:avLst/>
          </a:prstGeom>
          <a:noFill/>
        </p:spPr>
      </p:pic>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srcRect t="38877"/>
          <a:stretch>
            <a:fillRect/>
          </a:stretch>
        </p:blipFill>
        <p:spPr>
          <a:xfrm>
            <a:off x="254000" y="0"/>
            <a:ext cx="8890000" cy="2134712"/>
          </a:xfrm>
          <a:prstGeom prst="rect">
            <a:avLst/>
          </a:prstGeom>
        </p:spPr>
      </p:pic>
      <p:pic>
        <p:nvPicPr>
          <p:cNvPr id="9" name="Picture 8"/>
          <p:cNvPicPr>
            <a:picLocks noChangeAspect="1"/>
          </p:cNvPicPr>
          <p:nvPr/>
        </p:nvPicPr>
        <p:blipFill>
          <a:blip r:embed="rId4"/>
          <a:srcRect t="31086" b="12585"/>
          <a:stretch>
            <a:fillRect/>
          </a:stretch>
        </p:blipFill>
        <p:spPr>
          <a:xfrm>
            <a:off x="5004210" y="2288620"/>
            <a:ext cx="4139790" cy="2779038"/>
          </a:xfrm>
          <a:prstGeom prst="rect">
            <a:avLst/>
          </a:prstGeom>
        </p:spPr>
      </p:pic>
      <p:pic>
        <p:nvPicPr>
          <p:cNvPr id="12" name="Picture 11"/>
          <p:cNvPicPr>
            <a:picLocks noChangeAspect="1"/>
          </p:cNvPicPr>
          <p:nvPr/>
        </p:nvPicPr>
        <p:blipFill>
          <a:blip r:embed="rId4">
            <a:clrChange>
              <a:clrFrom>
                <a:srgbClr val="FFFFFF"/>
              </a:clrFrom>
              <a:clrTo>
                <a:srgbClr val="FFFFFF">
                  <a:alpha val="0"/>
                </a:srgbClr>
              </a:clrTo>
            </a:clrChange>
          </a:blip>
          <a:srcRect l="68578" b="69180"/>
          <a:stretch>
            <a:fillRect/>
          </a:stretch>
        </p:blipFill>
        <p:spPr>
          <a:xfrm>
            <a:off x="3759444" y="3382630"/>
            <a:ext cx="1247909" cy="1458681"/>
          </a:xfrm>
          <a:prstGeom prst="rect">
            <a:avLst/>
          </a:prstGeom>
        </p:spPr>
      </p:pic>
      <p:pic>
        <p:nvPicPr>
          <p:cNvPr id="13" name="Picture 12"/>
          <p:cNvPicPr>
            <a:picLocks noChangeAspect="1"/>
          </p:cNvPicPr>
          <p:nvPr/>
        </p:nvPicPr>
        <p:blipFill>
          <a:blip r:embed="rId5"/>
          <a:srcRect t="54626"/>
          <a:stretch>
            <a:fillRect/>
          </a:stretch>
        </p:blipFill>
        <p:spPr>
          <a:xfrm>
            <a:off x="472277" y="5117957"/>
            <a:ext cx="7222638" cy="1740043"/>
          </a:xfrm>
          <a:prstGeom prst="rect">
            <a:avLst/>
          </a:prstGeom>
        </p:spPr>
      </p:pic>
      <p:pic>
        <p:nvPicPr>
          <p:cNvPr id="14" name="Picture 13"/>
          <p:cNvPicPr>
            <a:picLocks noChangeAspect="1"/>
          </p:cNvPicPr>
          <p:nvPr/>
        </p:nvPicPr>
        <p:blipFill>
          <a:blip r:embed="rId4">
            <a:clrChange>
              <a:clrFrom>
                <a:srgbClr val="FFFFFF"/>
              </a:clrFrom>
              <a:clrTo>
                <a:srgbClr val="FFFFFF">
                  <a:alpha val="0"/>
                </a:srgbClr>
              </a:clrTo>
            </a:clrChange>
          </a:blip>
          <a:srcRect l="32763" r="30637" b="69180"/>
          <a:stretch>
            <a:fillRect/>
          </a:stretch>
        </p:blipFill>
        <p:spPr>
          <a:xfrm>
            <a:off x="2168743" y="2944014"/>
            <a:ext cx="1453518" cy="1458681"/>
          </a:xfrm>
          <a:prstGeom prst="rect">
            <a:avLst/>
          </a:prstGeom>
        </p:spPr>
      </p:pic>
      <p:pic>
        <p:nvPicPr>
          <p:cNvPr id="15" name="Picture 14"/>
          <p:cNvPicPr>
            <a:picLocks noChangeAspect="1"/>
          </p:cNvPicPr>
          <p:nvPr/>
        </p:nvPicPr>
        <p:blipFill>
          <a:blip r:embed="rId4">
            <a:clrChange>
              <a:clrFrom>
                <a:srgbClr val="FFFFFF"/>
              </a:clrFrom>
              <a:clrTo>
                <a:srgbClr val="FFFFFF">
                  <a:alpha val="0"/>
                </a:srgbClr>
              </a:clrTo>
            </a:clrChange>
          </a:blip>
          <a:srcRect r="66642" b="69180"/>
          <a:stretch>
            <a:fillRect/>
          </a:stretch>
        </p:blipFill>
        <p:spPr>
          <a:xfrm>
            <a:off x="900706" y="2191026"/>
            <a:ext cx="1324785" cy="1458681"/>
          </a:xfrm>
          <a:prstGeom prst="rect">
            <a:avLst/>
          </a:prstGeom>
        </p:spPr>
      </p:pic>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rcRect b="88692"/>
          <a:stretch>
            <a:fillRect/>
          </a:stretch>
        </p:blipFill>
        <p:spPr>
          <a:xfrm>
            <a:off x="929584" y="0"/>
            <a:ext cx="8013700" cy="320261"/>
          </a:xfrm>
          <a:prstGeom prst="rect">
            <a:avLst/>
          </a:prstGeom>
        </p:spPr>
      </p:pic>
      <p:pic>
        <p:nvPicPr>
          <p:cNvPr id="8" name="Picture 7"/>
          <p:cNvPicPr>
            <a:picLocks noChangeAspect="1"/>
          </p:cNvPicPr>
          <p:nvPr/>
        </p:nvPicPr>
        <p:blipFill>
          <a:blip r:embed="rId2"/>
          <a:srcRect t="54280"/>
          <a:stretch>
            <a:fillRect/>
          </a:stretch>
        </p:blipFill>
        <p:spPr>
          <a:xfrm>
            <a:off x="916333" y="265045"/>
            <a:ext cx="8013700" cy="1294848"/>
          </a:xfrm>
          <a:prstGeom prst="rect">
            <a:avLst/>
          </a:prstGeom>
        </p:spPr>
      </p:pic>
      <p:pic>
        <p:nvPicPr>
          <p:cNvPr id="10" name="Picture 9"/>
          <p:cNvPicPr>
            <a:picLocks noChangeAspect="1"/>
          </p:cNvPicPr>
          <p:nvPr/>
        </p:nvPicPr>
        <p:blipFill>
          <a:blip r:embed="rId3">
            <a:clrChange>
              <a:clrFrom>
                <a:srgbClr val="FFFFFF"/>
              </a:clrFrom>
              <a:clrTo>
                <a:srgbClr val="FFFFFF">
                  <a:alpha val="0"/>
                </a:srgbClr>
              </a:clrTo>
            </a:clrChange>
          </a:blip>
          <a:stretch>
            <a:fillRect/>
          </a:stretch>
        </p:blipFill>
        <p:spPr>
          <a:xfrm>
            <a:off x="3718830" y="1696070"/>
            <a:ext cx="5391150" cy="3740150"/>
          </a:xfrm>
          <a:prstGeom prst="rect">
            <a:avLst/>
          </a:prstGeom>
          <a:ln>
            <a:solidFill>
              <a:srgbClr val="4F81BD"/>
            </a:solidFill>
          </a:ln>
        </p:spPr>
      </p:pic>
      <p:pic>
        <p:nvPicPr>
          <p:cNvPr id="11" name="Picture 10"/>
          <p:cNvPicPr>
            <a:picLocks noChangeAspect="1"/>
          </p:cNvPicPr>
          <p:nvPr/>
        </p:nvPicPr>
        <p:blipFill>
          <a:blip r:embed="rId3">
            <a:clrChange>
              <a:clrFrom>
                <a:srgbClr val="FFFFFF"/>
              </a:clrFrom>
              <a:clrTo>
                <a:srgbClr val="FFFFFF">
                  <a:alpha val="0"/>
                </a:srgbClr>
              </a:clrTo>
            </a:clrChange>
          </a:blip>
          <a:srcRect l="26000" t="41538" r="61590"/>
          <a:stretch>
            <a:fillRect/>
          </a:stretch>
        </p:blipFill>
        <p:spPr>
          <a:xfrm>
            <a:off x="6021348" y="3186603"/>
            <a:ext cx="669038" cy="2186553"/>
          </a:xfrm>
          <a:prstGeom prst="rect">
            <a:avLst/>
          </a:prstGeom>
        </p:spPr>
      </p:pic>
      <p:pic>
        <p:nvPicPr>
          <p:cNvPr id="9" name="Picture 8"/>
          <p:cNvPicPr>
            <a:picLocks noChangeAspect="1"/>
          </p:cNvPicPr>
          <p:nvPr/>
        </p:nvPicPr>
        <p:blipFill>
          <a:blip r:embed="rId4"/>
          <a:stretch>
            <a:fillRect/>
          </a:stretch>
        </p:blipFill>
        <p:spPr>
          <a:xfrm>
            <a:off x="699382" y="2771858"/>
            <a:ext cx="4971926" cy="3904698"/>
          </a:xfrm>
          <a:prstGeom prst="rect">
            <a:avLst/>
          </a:prstGeom>
          <a:ln>
            <a:solidFill>
              <a:srgbClr val="4F81BD"/>
            </a:solidFill>
          </a:ln>
        </p:spPr>
      </p:pic>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803109" y="0"/>
            <a:ext cx="8340891" cy="1950518"/>
          </a:xfrm>
          <a:prstGeom prst="rect">
            <a:avLst/>
          </a:prstGeom>
        </p:spPr>
      </p:pic>
      <p:pic>
        <p:nvPicPr>
          <p:cNvPr id="8" name="Picture 7"/>
          <p:cNvPicPr>
            <a:picLocks noChangeAspect="1"/>
          </p:cNvPicPr>
          <p:nvPr/>
        </p:nvPicPr>
        <p:blipFill>
          <a:blip r:embed="rId3">
            <a:lum bright="9000"/>
          </a:blip>
          <a:srcRect l="49309" t="210"/>
          <a:stretch>
            <a:fillRect/>
          </a:stretch>
        </p:blipFill>
        <p:spPr>
          <a:xfrm>
            <a:off x="521624" y="2065149"/>
            <a:ext cx="4292641" cy="3673004"/>
          </a:xfrm>
          <a:prstGeom prst="rect">
            <a:avLst/>
          </a:prstGeom>
        </p:spPr>
      </p:pic>
      <p:sp>
        <p:nvSpPr>
          <p:cNvPr id="9" name="TextBox 8"/>
          <p:cNvSpPr txBox="1"/>
          <p:nvPr/>
        </p:nvSpPr>
        <p:spPr>
          <a:xfrm>
            <a:off x="1723624" y="5893693"/>
            <a:ext cx="1839829" cy="369332"/>
          </a:xfrm>
          <a:prstGeom prst="rect">
            <a:avLst/>
          </a:prstGeom>
          <a:noFill/>
        </p:spPr>
        <p:txBody>
          <a:bodyPr wrap="none" rtlCol="0">
            <a:spAutoFit/>
          </a:bodyPr>
          <a:lstStyle/>
          <a:p>
            <a:r>
              <a:rPr lang="en-US" dirty="0" smtClean="0"/>
              <a:t>Cortical thinning</a:t>
            </a:r>
            <a:endParaRPr lang="en-US" dirty="0"/>
          </a:p>
        </p:txBody>
      </p:sp>
      <p:pic>
        <p:nvPicPr>
          <p:cNvPr id="10" name="Picture 9"/>
          <p:cNvPicPr>
            <a:picLocks noChangeAspect="1"/>
          </p:cNvPicPr>
          <p:nvPr/>
        </p:nvPicPr>
        <p:blipFill>
          <a:blip r:embed="rId4">
            <a:lum bright="9000"/>
          </a:blip>
          <a:srcRect l="72669"/>
          <a:stretch>
            <a:fillRect/>
          </a:stretch>
        </p:blipFill>
        <p:spPr>
          <a:xfrm>
            <a:off x="4966762" y="2065150"/>
            <a:ext cx="3560645" cy="3673004"/>
          </a:xfrm>
          <a:prstGeom prst="rect">
            <a:avLst/>
          </a:prstGeom>
        </p:spPr>
      </p:pic>
      <p:sp>
        <p:nvSpPr>
          <p:cNvPr id="12" name="Rectangle 11"/>
          <p:cNvSpPr/>
          <p:nvPr/>
        </p:nvSpPr>
        <p:spPr bwMode="auto">
          <a:xfrm>
            <a:off x="4966762" y="2160849"/>
            <a:ext cx="209100" cy="2375241"/>
          </a:xfrm>
          <a:prstGeom prst="rect">
            <a:avLst/>
          </a:prstGeom>
          <a:solidFill>
            <a:srgbClr val="070C0A"/>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13" name="TextBox 12"/>
          <p:cNvSpPr txBox="1"/>
          <p:nvPr/>
        </p:nvSpPr>
        <p:spPr>
          <a:xfrm>
            <a:off x="4966762" y="5861427"/>
            <a:ext cx="3584710" cy="369332"/>
          </a:xfrm>
          <a:prstGeom prst="rect">
            <a:avLst/>
          </a:prstGeom>
          <a:noFill/>
        </p:spPr>
        <p:txBody>
          <a:bodyPr wrap="none" rtlCol="0">
            <a:spAutoFit/>
          </a:bodyPr>
          <a:lstStyle/>
          <a:p>
            <a:r>
              <a:rPr lang="en-US" dirty="0" smtClean="0"/>
              <a:t>Correlation with cortical thinning</a:t>
            </a:r>
            <a:endParaRPr lang="en-US" dirty="0"/>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dirty="0" smtClean="0"/>
              <a:t>Existing Methods</a:t>
            </a:r>
            <a:endParaRPr lang="en-US" dirty="0"/>
          </a:p>
        </p:txBody>
      </p:sp>
      <p:sp>
        <p:nvSpPr>
          <p:cNvPr id="10" name="Content Placeholder 9"/>
          <p:cNvSpPr>
            <a:spLocks noGrp="1"/>
          </p:cNvSpPr>
          <p:nvPr>
            <p:ph idx="1"/>
          </p:nvPr>
        </p:nvSpPr>
        <p:spPr/>
        <p:txBody>
          <a:bodyPr/>
          <a:lstStyle/>
          <a:p>
            <a:r>
              <a:rPr lang="en-US" dirty="0" smtClean="0"/>
              <a:t>Cortical thickness ≠ </a:t>
            </a:r>
            <a:r>
              <a:rPr lang="en-US" dirty="0" smtClean="0"/>
              <a:t>Gray matter </a:t>
            </a:r>
            <a:r>
              <a:rPr lang="en-US" dirty="0" smtClean="0"/>
              <a:t>density</a:t>
            </a:r>
          </a:p>
          <a:p>
            <a:pPr lvl="1"/>
            <a:r>
              <a:rPr lang="en-US" dirty="0" smtClean="0"/>
              <a:t>M Chung, TMI 2007, negatively correl.</a:t>
            </a:r>
          </a:p>
          <a:p>
            <a:r>
              <a:rPr lang="en-US" dirty="0" smtClean="0"/>
              <a:t>Major methods</a:t>
            </a:r>
          </a:p>
          <a:p>
            <a:pPr lvl="1"/>
            <a:r>
              <a:rPr lang="en-US" dirty="0" err="1" smtClean="0"/>
              <a:t>BrainVoyager</a:t>
            </a:r>
            <a:r>
              <a:rPr lang="en-US" dirty="0" smtClean="0"/>
              <a:t>, Goebel</a:t>
            </a:r>
            <a:endParaRPr lang="en-US" dirty="0" smtClean="0">
              <a:solidFill>
                <a:srgbClr val="FFFF00"/>
              </a:solidFill>
            </a:endParaRPr>
          </a:p>
          <a:p>
            <a:pPr lvl="2"/>
            <a:r>
              <a:rPr lang="en-US" dirty="0" smtClean="0"/>
              <a:t>Commercialized, Brain Innovation </a:t>
            </a:r>
            <a:endParaRPr lang="en-US" dirty="0" smtClean="0"/>
          </a:p>
          <a:p>
            <a:pPr lvl="1"/>
            <a:r>
              <a:rPr lang="en-US" dirty="0" smtClean="0"/>
              <a:t>CIVIT/CLASP</a:t>
            </a:r>
            <a:r>
              <a:rPr lang="en-US" dirty="0" smtClean="0"/>
              <a:t>, Evans et al (MNI)</a:t>
            </a:r>
          </a:p>
          <a:p>
            <a:pPr lvl="1"/>
            <a:r>
              <a:rPr lang="en-US" dirty="0" err="1" smtClean="0"/>
              <a:t>FreeSurfer</a:t>
            </a:r>
            <a:r>
              <a:rPr lang="en-US" dirty="0" smtClean="0"/>
              <a:t>, </a:t>
            </a:r>
            <a:r>
              <a:rPr lang="en-US" dirty="0" err="1" smtClean="0"/>
              <a:t>Fischl</a:t>
            </a:r>
            <a:r>
              <a:rPr lang="en-US" dirty="0" smtClean="0"/>
              <a:t> et al (MGH)</a:t>
            </a:r>
          </a:p>
          <a:p>
            <a:pPr lvl="1"/>
            <a:r>
              <a:rPr lang="en-US" dirty="0" smtClean="0"/>
              <a:t>CRUISE, </a:t>
            </a:r>
            <a:r>
              <a:rPr lang="en-US" dirty="0" err="1" smtClean="0"/>
              <a:t>Tosun</a:t>
            </a:r>
            <a:r>
              <a:rPr lang="en-US" dirty="0" smtClean="0"/>
              <a:t> et al (JHU,UCLA,UCSF)</a:t>
            </a:r>
          </a:p>
          <a:p>
            <a:pPr lvl="1"/>
            <a:r>
              <a:rPr lang="en-US" dirty="0" err="1" smtClean="0"/>
              <a:t>BrainVISA</a:t>
            </a:r>
            <a:r>
              <a:rPr lang="en-US" dirty="0" smtClean="0"/>
              <a:t>, </a:t>
            </a:r>
            <a:r>
              <a:rPr lang="en-US" dirty="0" err="1" smtClean="0"/>
              <a:t>Maugin</a:t>
            </a:r>
            <a:endParaRPr lang="en-US" dirty="0" smtClean="0"/>
          </a:p>
        </p:txBody>
      </p:sp>
      <p:pic>
        <p:nvPicPr>
          <p:cNvPr id="11" name="Picture 10"/>
          <p:cNvPicPr>
            <a:picLocks noChangeAspect="1"/>
          </p:cNvPicPr>
          <p:nvPr/>
        </p:nvPicPr>
        <p:blipFill>
          <a:blip r:embed="rId2"/>
          <a:stretch>
            <a:fillRect/>
          </a:stretch>
        </p:blipFill>
        <p:spPr>
          <a:xfrm>
            <a:off x="6657168" y="2619417"/>
            <a:ext cx="2486832" cy="1799681"/>
          </a:xfrm>
          <a:prstGeom prst="rect">
            <a:avLst/>
          </a:prstGeom>
        </p:spPr>
      </p:pic>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508000" y="1917700"/>
            <a:ext cx="8056563" cy="1946275"/>
            <a:chOff x="544" y="980"/>
            <a:chExt cx="5075" cy="1226"/>
          </a:xfrm>
        </p:grpSpPr>
        <p:cxnSp>
          <p:nvCxnSpPr>
            <p:cNvPr id="74755" name="AutoShape 3"/>
            <p:cNvCxnSpPr>
              <a:cxnSpLocks noChangeShapeType="1"/>
            </p:cNvCxnSpPr>
            <p:nvPr/>
          </p:nvCxnSpPr>
          <p:spPr bwMode="auto">
            <a:xfrm>
              <a:off x="3045" y="1158"/>
              <a:ext cx="827" cy="0"/>
            </a:xfrm>
            <a:prstGeom prst="straightConnector1">
              <a:avLst/>
            </a:prstGeom>
            <a:noFill/>
            <a:ln w="76200">
              <a:solidFill>
                <a:srgbClr val="333399"/>
              </a:solidFill>
              <a:round/>
              <a:headEnd/>
              <a:tailEnd type="triangle" w="med" len="med"/>
            </a:ln>
            <a:effectLst/>
          </p:spPr>
        </p:cxnSp>
        <p:sp>
          <p:nvSpPr>
            <p:cNvPr id="74756" name="Line 4"/>
            <p:cNvSpPr>
              <a:spLocks noChangeShapeType="1"/>
            </p:cNvSpPr>
            <p:nvPr/>
          </p:nvSpPr>
          <p:spPr bwMode="auto">
            <a:xfrm>
              <a:off x="5347" y="1158"/>
              <a:ext cx="272" cy="0"/>
            </a:xfrm>
            <a:prstGeom prst="line">
              <a:avLst/>
            </a:prstGeom>
            <a:noFill/>
            <a:ln w="76200">
              <a:solidFill>
                <a:srgbClr val="333399"/>
              </a:solidFill>
              <a:round/>
              <a:headEnd/>
              <a:tailEnd type="triangle" w="med" len="med"/>
            </a:ln>
            <a:effectLst/>
          </p:spPr>
          <p:txBody>
            <a:bodyPr>
              <a:prstTxWarp prst="textNoShape">
                <a:avLst/>
              </a:prstTxWarp>
            </a:bodyPr>
            <a:lstStyle/>
            <a:p>
              <a:endParaRPr lang="en-US"/>
            </a:p>
          </p:txBody>
        </p:sp>
        <p:grpSp>
          <p:nvGrpSpPr>
            <p:cNvPr id="3" name="Group 5"/>
            <p:cNvGrpSpPr>
              <a:grpSpLocks/>
            </p:cNvGrpSpPr>
            <p:nvPr/>
          </p:nvGrpSpPr>
          <p:grpSpPr bwMode="auto">
            <a:xfrm>
              <a:off x="3885" y="992"/>
              <a:ext cx="1474" cy="1214"/>
              <a:chOff x="3885" y="992"/>
              <a:chExt cx="1474" cy="1214"/>
            </a:xfrm>
          </p:grpSpPr>
          <p:sp>
            <p:nvSpPr>
              <p:cNvPr id="74758" name="Rectangle 6"/>
              <p:cNvSpPr>
                <a:spLocks noChangeArrowheads="1"/>
              </p:cNvSpPr>
              <p:nvPr/>
            </p:nvSpPr>
            <p:spPr bwMode="auto">
              <a:xfrm>
                <a:off x="3885" y="992"/>
                <a:ext cx="1474" cy="340"/>
              </a:xfrm>
              <a:prstGeom prst="rect">
                <a:avLst/>
              </a:prstGeom>
              <a:solidFill>
                <a:srgbClr val="F4F5DF"/>
              </a:solidFill>
              <a:ln w="19050">
                <a:solidFill>
                  <a:schemeClr val="bg2"/>
                </a:solidFill>
                <a:miter lim="800000"/>
                <a:headEnd/>
                <a:tailEnd/>
              </a:ln>
              <a:effectLst/>
            </p:spPr>
            <p:txBody>
              <a:bodyPr wrap="none" anchor="ctr">
                <a:prstTxWarp prst="textNoShape">
                  <a:avLst/>
                </a:prstTxWarp>
              </a:bodyPr>
              <a:lstStyle/>
              <a:p>
                <a:pPr algn="ctr"/>
                <a:r>
                  <a:rPr lang="en-US" altLang="ko-KR" sz="1400">
                    <a:ea typeface="HyhwpEQ" pitchFamily="18" charset="-127"/>
                    <a:cs typeface="HyhwpEQ" pitchFamily="18" charset="-127"/>
                  </a:rPr>
                  <a:t>Spatial Normalization </a:t>
                </a:r>
              </a:p>
              <a:p>
                <a:pPr algn="ctr"/>
                <a:r>
                  <a:rPr lang="en-US" altLang="ko-KR" sz="1400">
                    <a:ea typeface="HyhwpEQ" pitchFamily="18" charset="-127"/>
                    <a:cs typeface="HyhwpEQ" pitchFamily="18" charset="-127"/>
                  </a:rPr>
                  <a:t>to stereotaxic space</a:t>
                </a:r>
              </a:p>
            </p:txBody>
          </p:sp>
          <p:pic>
            <p:nvPicPr>
              <p:cNvPr id="74759" name="Picture 7" descr="mritotal"/>
              <p:cNvPicPr>
                <a:picLocks noChangeAspect="1" noChangeArrowheads="1"/>
              </p:cNvPicPr>
              <p:nvPr/>
            </p:nvPicPr>
            <p:blipFill>
              <a:blip r:embed="rId3"/>
              <a:srcRect/>
              <a:stretch>
                <a:fillRect/>
              </a:stretch>
            </p:blipFill>
            <p:spPr bwMode="auto">
              <a:xfrm>
                <a:off x="4129" y="1391"/>
                <a:ext cx="986" cy="815"/>
              </a:xfrm>
              <a:prstGeom prst="rect">
                <a:avLst/>
              </a:prstGeom>
              <a:noFill/>
            </p:spPr>
          </p:pic>
        </p:grpSp>
        <p:grpSp>
          <p:nvGrpSpPr>
            <p:cNvPr id="4" name="Group 8"/>
            <p:cNvGrpSpPr>
              <a:grpSpLocks/>
            </p:cNvGrpSpPr>
            <p:nvPr/>
          </p:nvGrpSpPr>
          <p:grpSpPr bwMode="auto">
            <a:xfrm>
              <a:off x="2137" y="992"/>
              <a:ext cx="1475" cy="1214"/>
              <a:chOff x="2137" y="992"/>
              <a:chExt cx="1475" cy="1214"/>
            </a:xfrm>
          </p:grpSpPr>
          <p:sp>
            <p:nvSpPr>
              <p:cNvPr id="74761" name="Rectangle 9"/>
              <p:cNvSpPr>
                <a:spLocks noChangeArrowheads="1"/>
              </p:cNvSpPr>
              <p:nvPr/>
            </p:nvSpPr>
            <p:spPr bwMode="auto">
              <a:xfrm>
                <a:off x="2137" y="992"/>
                <a:ext cx="1474" cy="340"/>
              </a:xfrm>
              <a:prstGeom prst="rect">
                <a:avLst/>
              </a:prstGeom>
              <a:solidFill>
                <a:srgbClr val="F4F5DF"/>
              </a:solidFill>
              <a:ln w="19050">
                <a:solidFill>
                  <a:schemeClr val="bg2"/>
                </a:solidFill>
                <a:miter lim="800000"/>
                <a:headEnd/>
                <a:tailEnd/>
              </a:ln>
              <a:effectLst/>
            </p:spPr>
            <p:txBody>
              <a:bodyPr wrap="none" anchor="ctr">
                <a:prstTxWarp prst="textNoShape">
                  <a:avLst/>
                </a:prstTxWarp>
              </a:bodyPr>
              <a:lstStyle/>
              <a:p>
                <a:pPr algn="ctr"/>
                <a:r>
                  <a:rPr lang="en-US" altLang="ko-KR" sz="1400">
                    <a:ea typeface="HyhwpEQ" pitchFamily="18" charset="-127"/>
                    <a:cs typeface="HyhwpEQ" pitchFamily="18" charset="-127"/>
                  </a:rPr>
                  <a:t>Intensity Non-uniformity</a:t>
                </a:r>
              </a:p>
              <a:p>
                <a:pPr algn="ctr"/>
                <a:r>
                  <a:rPr lang="en-US" altLang="ko-KR" sz="1400">
                    <a:ea typeface="HyhwpEQ" pitchFamily="18" charset="-127"/>
                    <a:cs typeface="HyhwpEQ" pitchFamily="18" charset="-127"/>
                  </a:rPr>
                  <a:t>Correction</a:t>
                </a:r>
              </a:p>
            </p:txBody>
          </p:sp>
          <p:grpSp>
            <p:nvGrpSpPr>
              <p:cNvPr id="5" name="Group 10"/>
              <p:cNvGrpSpPr>
                <a:grpSpLocks/>
              </p:cNvGrpSpPr>
              <p:nvPr/>
            </p:nvGrpSpPr>
            <p:grpSpPr bwMode="auto">
              <a:xfrm>
                <a:off x="2138" y="1389"/>
                <a:ext cx="1474" cy="817"/>
                <a:chOff x="2200" y="1389"/>
                <a:chExt cx="1474" cy="817"/>
              </a:xfrm>
            </p:grpSpPr>
            <p:sp>
              <p:nvSpPr>
                <p:cNvPr id="74763" name="Rectangle 11"/>
                <p:cNvSpPr>
                  <a:spLocks noChangeArrowheads="1"/>
                </p:cNvSpPr>
                <p:nvPr/>
              </p:nvSpPr>
              <p:spPr bwMode="auto">
                <a:xfrm>
                  <a:off x="2200" y="1389"/>
                  <a:ext cx="1474" cy="817"/>
                </a:xfrm>
                <a:prstGeom prst="rect">
                  <a:avLst/>
                </a:prstGeom>
                <a:solidFill>
                  <a:schemeClr val="tx1"/>
                </a:solidFill>
                <a:ln w="19050">
                  <a:noFill/>
                  <a:miter lim="800000"/>
                  <a:headEnd/>
                  <a:tailEnd/>
                </a:ln>
                <a:effectLst/>
              </p:spPr>
              <p:txBody>
                <a:bodyPr wrap="none" anchor="ctr">
                  <a:prstTxWarp prst="textNoShape">
                    <a:avLst/>
                  </a:prstTxWarp>
                </a:bodyPr>
                <a:lstStyle/>
                <a:p>
                  <a:endParaRPr lang="en-US"/>
                </a:p>
              </p:txBody>
            </p:sp>
            <p:pic>
              <p:nvPicPr>
                <p:cNvPr id="74764" name="Picture 12" descr="nucorrect6"/>
                <p:cNvPicPr>
                  <a:picLocks noChangeAspect="1" noChangeArrowheads="1"/>
                </p:cNvPicPr>
                <p:nvPr/>
              </p:nvPicPr>
              <p:blipFill>
                <a:blip r:embed="rId4">
                  <a:clrChange>
                    <a:clrFrom>
                      <a:srgbClr val="010101"/>
                    </a:clrFrom>
                    <a:clrTo>
                      <a:srgbClr val="010101">
                        <a:alpha val="0"/>
                      </a:srgbClr>
                    </a:clrTo>
                  </a:clrChange>
                </a:blip>
                <a:srcRect/>
                <a:stretch>
                  <a:fillRect/>
                </a:stretch>
              </p:blipFill>
              <p:spPr bwMode="auto">
                <a:xfrm>
                  <a:off x="2971" y="1467"/>
                  <a:ext cx="680" cy="702"/>
                </a:xfrm>
                <a:prstGeom prst="rect">
                  <a:avLst/>
                </a:prstGeom>
                <a:solidFill>
                  <a:schemeClr val="tx1"/>
                </a:solidFill>
              </p:spPr>
            </p:pic>
            <p:pic>
              <p:nvPicPr>
                <p:cNvPr id="74765" name="Picture 13" descr="nucorrect5"/>
                <p:cNvPicPr>
                  <a:picLocks noChangeAspect="1" noChangeArrowheads="1"/>
                </p:cNvPicPr>
                <p:nvPr/>
              </p:nvPicPr>
              <p:blipFill>
                <a:blip r:embed="rId5"/>
                <a:srcRect/>
                <a:stretch>
                  <a:fillRect/>
                </a:stretch>
              </p:blipFill>
              <p:spPr bwMode="auto">
                <a:xfrm>
                  <a:off x="2200" y="1444"/>
                  <a:ext cx="766" cy="725"/>
                </a:xfrm>
                <a:prstGeom prst="rect">
                  <a:avLst/>
                </a:prstGeom>
                <a:noFill/>
              </p:spPr>
            </p:pic>
          </p:grpSp>
        </p:grpSp>
        <p:cxnSp>
          <p:nvCxnSpPr>
            <p:cNvPr id="74766" name="AutoShape 14"/>
            <p:cNvCxnSpPr>
              <a:cxnSpLocks noChangeShapeType="1"/>
            </p:cNvCxnSpPr>
            <p:nvPr/>
          </p:nvCxnSpPr>
          <p:spPr bwMode="auto">
            <a:xfrm>
              <a:off x="1299" y="1162"/>
              <a:ext cx="827" cy="0"/>
            </a:xfrm>
            <a:prstGeom prst="straightConnector1">
              <a:avLst/>
            </a:prstGeom>
            <a:noFill/>
            <a:ln w="76200">
              <a:solidFill>
                <a:srgbClr val="333399"/>
              </a:solidFill>
              <a:round/>
              <a:headEnd/>
              <a:tailEnd type="triangle" w="med" len="med"/>
            </a:ln>
            <a:effectLst/>
          </p:spPr>
        </p:cxnSp>
        <p:grpSp>
          <p:nvGrpSpPr>
            <p:cNvPr id="6" name="Group 15"/>
            <p:cNvGrpSpPr>
              <a:grpSpLocks/>
            </p:cNvGrpSpPr>
            <p:nvPr/>
          </p:nvGrpSpPr>
          <p:grpSpPr bwMode="auto">
            <a:xfrm>
              <a:off x="544" y="980"/>
              <a:ext cx="1474" cy="1226"/>
              <a:chOff x="476" y="980"/>
              <a:chExt cx="1474" cy="1226"/>
            </a:xfrm>
          </p:grpSpPr>
          <p:grpSp>
            <p:nvGrpSpPr>
              <p:cNvPr id="7" name="Group 16"/>
              <p:cNvGrpSpPr>
                <a:grpSpLocks/>
              </p:cNvGrpSpPr>
              <p:nvPr/>
            </p:nvGrpSpPr>
            <p:grpSpPr bwMode="auto">
              <a:xfrm>
                <a:off x="476" y="1389"/>
                <a:ext cx="1474" cy="817"/>
                <a:chOff x="612" y="1389"/>
                <a:chExt cx="1474" cy="817"/>
              </a:xfrm>
            </p:grpSpPr>
            <p:sp>
              <p:nvSpPr>
                <p:cNvPr id="74769" name="Rectangle 17"/>
                <p:cNvSpPr>
                  <a:spLocks noChangeArrowheads="1"/>
                </p:cNvSpPr>
                <p:nvPr/>
              </p:nvSpPr>
              <p:spPr bwMode="auto">
                <a:xfrm>
                  <a:off x="612" y="1389"/>
                  <a:ext cx="1474" cy="817"/>
                </a:xfrm>
                <a:prstGeom prst="rect">
                  <a:avLst/>
                </a:prstGeom>
                <a:solidFill>
                  <a:schemeClr val="tx1"/>
                </a:solidFill>
                <a:ln w="19050">
                  <a:noFill/>
                  <a:miter lim="800000"/>
                  <a:headEnd/>
                  <a:tailEnd/>
                </a:ln>
                <a:effectLst/>
              </p:spPr>
              <p:txBody>
                <a:bodyPr wrap="none" anchor="ctr">
                  <a:prstTxWarp prst="textNoShape">
                    <a:avLst/>
                  </a:prstTxWarp>
                </a:bodyPr>
                <a:lstStyle/>
                <a:p>
                  <a:endParaRPr lang="en-US"/>
                </a:p>
              </p:txBody>
            </p:sp>
            <p:pic>
              <p:nvPicPr>
                <p:cNvPr id="74770" name="Picture 18" descr="nucorrect1"/>
                <p:cNvPicPr>
                  <a:picLocks noChangeAspect="1" noChangeArrowheads="1"/>
                </p:cNvPicPr>
                <p:nvPr/>
              </p:nvPicPr>
              <p:blipFill>
                <a:blip r:embed="rId6"/>
                <a:srcRect/>
                <a:stretch>
                  <a:fillRect/>
                </a:stretch>
              </p:blipFill>
              <p:spPr bwMode="auto">
                <a:xfrm>
                  <a:off x="612" y="1398"/>
                  <a:ext cx="766" cy="771"/>
                </a:xfrm>
                <a:prstGeom prst="rect">
                  <a:avLst/>
                </a:prstGeom>
                <a:noFill/>
                <a:ln w="9525">
                  <a:noFill/>
                  <a:miter lim="800000"/>
                  <a:headEnd/>
                  <a:tailEnd/>
                </a:ln>
              </p:spPr>
            </p:pic>
            <p:pic>
              <p:nvPicPr>
                <p:cNvPr id="74771" name="Picture 19" descr="nucorrect4"/>
                <p:cNvPicPr>
                  <a:picLocks noChangeAspect="1" noChangeArrowheads="1"/>
                </p:cNvPicPr>
                <p:nvPr/>
              </p:nvPicPr>
              <p:blipFill>
                <a:blip r:embed="rId7"/>
                <a:srcRect/>
                <a:stretch>
                  <a:fillRect/>
                </a:stretch>
              </p:blipFill>
              <p:spPr bwMode="auto">
                <a:xfrm>
                  <a:off x="1361" y="1448"/>
                  <a:ext cx="678" cy="721"/>
                </a:xfrm>
                <a:prstGeom prst="rect">
                  <a:avLst/>
                </a:prstGeom>
                <a:noFill/>
                <a:ln w="9525">
                  <a:noFill/>
                  <a:miter lim="800000"/>
                  <a:headEnd/>
                  <a:tailEnd/>
                </a:ln>
              </p:spPr>
            </p:pic>
          </p:grpSp>
          <p:sp>
            <p:nvSpPr>
              <p:cNvPr id="74772" name="Rectangle 20"/>
              <p:cNvSpPr>
                <a:spLocks noChangeArrowheads="1"/>
              </p:cNvSpPr>
              <p:nvPr/>
            </p:nvSpPr>
            <p:spPr bwMode="auto">
              <a:xfrm>
                <a:off x="725" y="980"/>
                <a:ext cx="976" cy="365"/>
              </a:xfrm>
              <a:prstGeom prst="rect">
                <a:avLst/>
              </a:prstGeom>
              <a:solidFill>
                <a:srgbClr val="EAEAEA"/>
              </a:solidFill>
              <a:ln w="28575">
                <a:solidFill>
                  <a:schemeClr val="bg2"/>
                </a:solidFill>
                <a:miter lim="800000"/>
                <a:headEnd/>
                <a:tailEnd/>
              </a:ln>
              <a:effectLst/>
            </p:spPr>
            <p:txBody>
              <a:bodyPr wrap="none" anchor="ctr">
                <a:prstTxWarp prst="textNoShape">
                  <a:avLst/>
                </a:prstTxWarp>
              </a:bodyPr>
              <a:lstStyle/>
              <a:p>
                <a:pPr algn="ctr"/>
                <a:r>
                  <a:rPr lang="en-US" altLang="ko-KR" sz="1600">
                    <a:ea typeface="HyhwpEQ" pitchFamily="18" charset="-127"/>
                    <a:cs typeface="HyhwpEQ" pitchFamily="18" charset="-127"/>
                  </a:rPr>
                  <a:t>Native</a:t>
                </a:r>
              </a:p>
              <a:p>
                <a:pPr algn="ctr"/>
                <a:r>
                  <a:rPr lang="en-US" altLang="ko-KR" sz="1600">
                    <a:ea typeface="HyhwpEQ" pitchFamily="18" charset="-127"/>
                    <a:cs typeface="HyhwpEQ" pitchFamily="18" charset="-127"/>
                  </a:rPr>
                  <a:t>MR image</a:t>
                </a:r>
              </a:p>
            </p:txBody>
          </p:sp>
        </p:grpSp>
      </p:grpSp>
      <p:cxnSp>
        <p:nvCxnSpPr>
          <p:cNvPr id="74773" name="AutoShape 21"/>
          <p:cNvCxnSpPr>
            <a:cxnSpLocks noChangeShapeType="1"/>
            <a:stCxn id="74776" idx="3"/>
            <a:endCxn id="74778" idx="1"/>
          </p:cNvCxnSpPr>
          <p:nvPr/>
        </p:nvCxnSpPr>
        <p:spPr bwMode="auto">
          <a:xfrm>
            <a:off x="1989138" y="4418013"/>
            <a:ext cx="419100" cy="3175"/>
          </a:xfrm>
          <a:prstGeom prst="straightConnector1">
            <a:avLst/>
          </a:prstGeom>
          <a:noFill/>
          <a:ln w="76200">
            <a:solidFill>
              <a:srgbClr val="333399"/>
            </a:solidFill>
            <a:round/>
            <a:headEnd/>
            <a:tailEnd type="triangle" w="med" len="med"/>
          </a:ln>
          <a:effectLst/>
        </p:spPr>
      </p:cxnSp>
      <p:cxnSp>
        <p:nvCxnSpPr>
          <p:cNvPr id="74774" name="AutoShape 22"/>
          <p:cNvCxnSpPr>
            <a:cxnSpLocks noChangeShapeType="1"/>
          </p:cNvCxnSpPr>
          <p:nvPr/>
        </p:nvCxnSpPr>
        <p:spPr bwMode="auto">
          <a:xfrm>
            <a:off x="5251450" y="4421188"/>
            <a:ext cx="617538" cy="0"/>
          </a:xfrm>
          <a:prstGeom prst="straightConnector1">
            <a:avLst/>
          </a:prstGeom>
          <a:noFill/>
          <a:ln w="76200">
            <a:solidFill>
              <a:srgbClr val="333399"/>
            </a:solidFill>
            <a:round/>
            <a:headEnd/>
            <a:tailEnd type="triangle" w="med" len="med"/>
          </a:ln>
          <a:effectLst/>
        </p:spPr>
      </p:cxnSp>
      <p:grpSp>
        <p:nvGrpSpPr>
          <p:cNvPr id="8" name="Group 23"/>
          <p:cNvGrpSpPr>
            <a:grpSpLocks/>
          </p:cNvGrpSpPr>
          <p:nvPr/>
        </p:nvGrpSpPr>
        <p:grpSpPr bwMode="auto">
          <a:xfrm>
            <a:off x="179388" y="4237038"/>
            <a:ext cx="1800225" cy="1782762"/>
            <a:chOff x="340" y="2669"/>
            <a:chExt cx="1134" cy="1123"/>
          </a:xfrm>
        </p:grpSpPr>
        <p:sp>
          <p:nvSpPr>
            <p:cNvPr id="74776" name="Rectangle 24"/>
            <p:cNvSpPr>
              <a:spLocks noChangeArrowheads="1"/>
            </p:cNvSpPr>
            <p:nvPr/>
          </p:nvSpPr>
          <p:spPr bwMode="auto">
            <a:xfrm>
              <a:off x="340" y="2669"/>
              <a:ext cx="1134" cy="227"/>
            </a:xfrm>
            <a:prstGeom prst="rect">
              <a:avLst/>
            </a:prstGeom>
            <a:solidFill>
              <a:srgbClr val="F4F5DF"/>
            </a:solidFill>
            <a:ln w="19050">
              <a:solidFill>
                <a:schemeClr val="bg2"/>
              </a:solidFill>
              <a:miter lim="800000"/>
              <a:headEnd/>
              <a:tailEnd/>
            </a:ln>
            <a:effectLst/>
          </p:spPr>
          <p:txBody>
            <a:bodyPr wrap="none" anchor="ctr">
              <a:prstTxWarp prst="textNoShape">
                <a:avLst/>
              </a:prstTxWarp>
            </a:bodyPr>
            <a:lstStyle/>
            <a:p>
              <a:pPr algn="ctr"/>
              <a:r>
                <a:rPr lang="en-US" altLang="ko-KR" sz="1400">
                  <a:ea typeface="HyhwpEQ" pitchFamily="18" charset="-127"/>
                  <a:cs typeface="HyhwpEQ" pitchFamily="18" charset="-127"/>
                </a:rPr>
                <a:t>Tissue Classification</a:t>
              </a:r>
            </a:p>
          </p:txBody>
        </p:sp>
        <p:pic>
          <p:nvPicPr>
            <p:cNvPr id="74777" name="Picture 25" descr="classify"/>
            <p:cNvPicPr>
              <a:picLocks noChangeAspect="1" noChangeArrowheads="1"/>
            </p:cNvPicPr>
            <p:nvPr/>
          </p:nvPicPr>
          <p:blipFill>
            <a:blip r:embed="rId8"/>
            <a:srcRect/>
            <a:stretch>
              <a:fillRect/>
            </a:stretch>
          </p:blipFill>
          <p:spPr bwMode="auto">
            <a:xfrm>
              <a:off x="414" y="2976"/>
              <a:ext cx="986" cy="816"/>
            </a:xfrm>
            <a:prstGeom prst="rect">
              <a:avLst/>
            </a:prstGeom>
            <a:noFill/>
          </p:spPr>
        </p:pic>
      </p:grpSp>
      <p:sp>
        <p:nvSpPr>
          <p:cNvPr id="74778" name="Rectangle 26"/>
          <p:cNvSpPr>
            <a:spLocks noChangeArrowheads="1"/>
          </p:cNvSpPr>
          <p:nvPr/>
        </p:nvSpPr>
        <p:spPr bwMode="auto">
          <a:xfrm>
            <a:off x="2417763" y="4151313"/>
            <a:ext cx="2919412" cy="539750"/>
          </a:xfrm>
          <a:prstGeom prst="rect">
            <a:avLst/>
          </a:prstGeom>
          <a:solidFill>
            <a:srgbClr val="F4F5DF"/>
          </a:solidFill>
          <a:ln w="19050">
            <a:solidFill>
              <a:schemeClr val="bg2"/>
            </a:solidFill>
            <a:miter lim="800000"/>
            <a:headEnd/>
            <a:tailEnd/>
          </a:ln>
          <a:effectLst/>
        </p:spPr>
        <p:txBody>
          <a:bodyPr wrap="none" anchor="ctr">
            <a:prstTxWarp prst="textNoShape">
              <a:avLst/>
            </a:prstTxWarp>
          </a:bodyPr>
          <a:lstStyle/>
          <a:p>
            <a:pPr algn="ctr"/>
            <a:r>
              <a:rPr lang="en-US" altLang="ko-KR" sz="1400">
                <a:ea typeface="HyhwpEQ" pitchFamily="18" charset="-127"/>
                <a:cs typeface="HyhwpEQ" pitchFamily="18" charset="-127"/>
              </a:rPr>
              <a:t>Cortical Surface Extraction </a:t>
            </a:r>
          </a:p>
          <a:p>
            <a:pPr algn="ctr"/>
            <a:r>
              <a:rPr lang="en-US" altLang="ko-KR" sz="1400">
                <a:ea typeface="HyhwpEQ" pitchFamily="18" charset="-127"/>
                <a:cs typeface="HyhwpEQ" pitchFamily="18" charset="-127"/>
              </a:rPr>
              <a:t>(CLASP algorithm)</a:t>
            </a:r>
          </a:p>
        </p:txBody>
      </p:sp>
      <p:grpSp>
        <p:nvGrpSpPr>
          <p:cNvPr id="9" name="Group 27"/>
          <p:cNvGrpSpPr>
            <a:grpSpLocks/>
          </p:cNvGrpSpPr>
          <p:nvPr/>
        </p:nvGrpSpPr>
        <p:grpSpPr bwMode="auto">
          <a:xfrm>
            <a:off x="2389188" y="4832350"/>
            <a:ext cx="2974975" cy="1187450"/>
            <a:chOff x="1681" y="3114"/>
            <a:chExt cx="1874" cy="748"/>
          </a:xfrm>
        </p:grpSpPr>
        <p:pic>
          <p:nvPicPr>
            <p:cNvPr id="74780" name="Picture 28" descr="surface"/>
            <p:cNvPicPr>
              <a:picLocks noChangeAspect="1" noChangeArrowheads="1"/>
            </p:cNvPicPr>
            <p:nvPr/>
          </p:nvPicPr>
          <p:blipFill>
            <a:blip r:embed="rId9">
              <a:lum bright="26000"/>
            </a:blip>
            <a:srcRect/>
            <a:stretch>
              <a:fillRect/>
            </a:stretch>
          </p:blipFill>
          <p:spPr bwMode="auto">
            <a:xfrm>
              <a:off x="2622" y="3114"/>
              <a:ext cx="933" cy="748"/>
            </a:xfrm>
            <a:prstGeom prst="rect">
              <a:avLst/>
            </a:prstGeom>
            <a:noFill/>
          </p:spPr>
        </p:pic>
        <p:pic>
          <p:nvPicPr>
            <p:cNvPr id="74781" name="Picture 29" descr="surface1"/>
            <p:cNvPicPr>
              <a:picLocks noChangeAspect="1" noChangeArrowheads="1"/>
            </p:cNvPicPr>
            <p:nvPr/>
          </p:nvPicPr>
          <p:blipFill>
            <a:blip r:embed="rId10">
              <a:lum bright="26000"/>
            </a:blip>
            <a:srcRect/>
            <a:stretch>
              <a:fillRect/>
            </a:stretch>
          </p:blipFill>
          <p:spPr bwMode="auto">
            <a:xfrm>
              <a:off x="1681" y="3114"/>
              <a:ext cx="946" cy="748"/>
            </a:xfrm>
            <a:prstGeom prst="rect">
              <a:avLst/>
            </a:prstGeom>
            <a:noFill/>
          </p:spPr>
        </p:pic>
      </p:grpSp>
      <p:sp>
        <p:nvSpPr>
          <p:cNvPr id="74782" name="Rectangle 30"/>
          <p:cNvSpPr>
            <a:spLocks noChangeArrowheads="1"/>
          </p:cNvSpPr>
          <p:nvPr/>
        </p:nvSpPr>
        <p:spPr bwMode="auto">
          <a:xfrm>
            <a:off x="5884863" y="4151313"/>
            <a:ext cx="2919412" cy="539750"/>
          </a:xfrm>
          <a:prstGeom prst="rect">
            <a:avLst/>
          </a:prstGeom>
          <a:solidFill>
            <a:srgbClr val="F4F5DF"/>
          </a:solidFill>
          <a:ln w="19050">
            <a:solidFill>
              <a:schemeClr val="bg2"/>
            </a:solidFill>
            <a:miter lim="800000"/>
            <a:headEnd/>
            <a:tailEnd/>
          </a:ln>
          <a:effectLst/>
        </p:spPr>
        <p:txBody>
          <a:bodyPr wrap="none" anchor="ctr">
            <a:prstTxWarp prst="textNoShape">
              <a:avLst/>
            </a:prstTxWarp>
          </a:bodyPr>
          <a:lstStyle/>
          <a:p>
            <a:pPr algn="ctr"/>
            <a:r>
              <a:rPr lang="en-US" altLang="ko-KR" sz="1400">
                <a:ea typeface="HyhwpEQ" pitchFamily="18" charset="-127"/>
                <a:cs typeface="HyhwpEQ" pitchFamily="18" charset="-127"/>
              </a:rPr>
              <a:t>Cortical thickness measurement</a:t>
            </a:r>
          </a:p>
        </p:txBody>
      </p:sp>
      <p:grpSp>
        <p:nvGrpSpPr>
          <p:cNvPr id="10" name="Group 31"/>
          <p:cNvGrpSpPr>
            <a:grpSpLocks/>
          </p:cNvGrpSpPr>
          <p:nvPr/>
        </p:nvGrpSpPr>
        <p:grpSpPr bwMode="auto">
          <a:xfrm>
            <a:off x="5795963" y="4814888"/>
            <a:ext cx="3097212" cy="1277937"/>
            <a:chOff x="3787" y="3033"/>
            <a:chExt cx="1951" cy="805"/>
          </a:xfrm>
        </p:grpSpPr>
        <p:pic>
          <p:nvPicPr>
            <p:cNvPr id="74784" name="Picture 32"/>
            <p:cNvPicPr>
              <a:picLocks noChangeAspect="1" noChangeArrowheads="1"/>
            </p:cNvPicPr>
            <p:nvPr/>
          </p:nvPicPr>
          <p:blipFill>
            <a:blip r:embed="rId11">
              <a:lum bright="26000"/>
            </a:blip>
            <a:srcRect/>
            <a:stretch>
              <a:fillRect/>
            </a:stretch>
          </p:blipFill>
          <p:spPr bwMode="auto">
            <a:xfrm>
              <a:off x="4498" y="3033"/>
              <a:ext cx="1240" cy="805"/>
            </a:xfrm>
            <a:prstGeom prst="rect">
              <a:avLst/>
            </a:prstGeom>
            <a:noFill/>
            <a:ln w="19050">
              <a:noFill/>
              <a:miter lim="800000"/>
              <a:headEnd/>
              <a:tailEnd/>
            </a:ln>
            <a:effectLst/>
          </p:spPr>
        </p:pic>
        <p:pic>
          <p:nvPicPr>
            <p:cNvPr id="74785" name="Picture 33" descr="surface4"/>
            <p:cNvPicPr>
              <a:picLocks noChangeAspect="1" noChangeArrowheads="1"/>
            </p:cNvPicPr>
            <p:nvPr/>
          </p:nvPicPr>
          <p:blipFill>
            <a:blip r:embed="rId12">
              <a:clrChange>
                <a:clrFrom>
                  <a:srgbClr val="000000"/>
                </a:clrFrom>
                <a:clrTo>
                  <a:srgbClr val="000000">
                    <a:alpha val="0"/>
                  </a:srgbClr>
                </a:clrTo>
              </a:clrChange>
              <a:lum bright="26000"/>
            </a:blip>
            <a:srcRect/>
            <a:stretch>
              <a:fillRect/>
            </a:stretch>
          </p:blipFill>
          <p:spPr bwMode="auto">
            <a:xfrm>
              <a:off x="3787" y="3092"/>
              <a:ext cx="726" cy="688"/>
            </a:xfrm>
            <a:prstGeom prst="rect">
              <a:avLst/>
            </a:prstGeom>
            <a:noFill/>
          </p:spPr>
        </p:pic>
      </p:grpSp>
      <p:sp>
        <p:nvSpPr>
          <p:cNvPr id="74786" name="Rectangle 34"/>
          <p:cNvSpPr>
            <a:spLocks noGrp="1" noChangeArrowheads="1"/>
          </p:cNvSpPr>
          <p:nvPr>
            <p:ph type="title"/>
          </p:nvPr>
        </p:nvSpPr>
        <p:spPr>
          <a:xfrm>
            <a:off x="206375" y="1204119"/>
            <a:ext cx="8229600" cy="417512"/>
          </a:xfrm>
          <a:noFill/>
          <a:ln/>
        </p:spPr>
        <p:txBody>
          <a:bodyPr>
            <a:noAutofit/>
          </a:bodyPr>
          <a:lstStyle/>
          <a:p>
            <a:pPr algn="l">
              <a:buFontTx/>
              <a:buChar char="•"/>
            </a:pPr>
            <a:r>
              <a:rPr lang="en-US" altLang="ko-KR" sz="2400" dirty="0" smtClean="0">
                <a:latin typeface="+mn-lt"/>
              </a:rPr>
              <a:t> Image </a:t>
            </a:r>
            <a:r>
              <a:rPr lang="en-US" altLang="ko-KR" sz="2400" dirty="0">
                <a:latin typeface="+mn-lt"/>
              </a:rPr>
              <a:t>preprocessing &amp; Cortical surface extraction</a:t>
            </a:r>
          </a:p>
        </p:txBody>
      </p:sp>
      <p:sp>
        <p:nvSpPr>
          <p:cNvPr id="74789" name="Rectangle 37"/>
          <p:cNvSpPr>
            <a:spLocks noChangeArrowheads="1"/>
          </p:cNvSpPr>
          <p:nvPr/>
        </p:nvSpPr>
        <p:spPr bwMode="auto">
          <a:xfrm>
            <a:off x="206375" y="187325"/>
            <a:ext cx="8229600" cy="946150"/>
          </a:xfrm>
          <a:prstGeom prst="rect">
            <a:avLst/>
          </a:prstGeom>
          <a:noFill/>
          <a:ln w="9525">
            <a:noFill/>
            <a:miter lim="800000"/>
            <a:headEnd/>
            <a:tailEnd/>
          </a:ln>
          <a:effectLst/>
        </p:spPr>
        <p:txBody>
          <a:bodyPr anchor="ctr">
            <a:prstTxWarp prst="textNoShape">
              <a:avLst/>
            </a:prstTxWarp>
          </a:bodyPr>
          <a:lstStyle/>
          <a:p>
            <a:r>
              <a:rPr lang="en-US" altLang="ko-KR" sz="4200" b="1" dirty="0" smtClean="0">
                <a:latin typeface="+mj-lt"/>
                <a:ea typeface="+mj-ea"/>
                <a:cs typeface="+mj-cs"/>
              </a:rPr>
              <a:t>CIVIT/CLASP- </a:t>
            </a:r>
            <a:r>
              <a:rPr lang="en-US" altLang="ko-KR" sz="4200" b="1" dirty="0">
                <a:latin typeface="+mj-lt"/>
                <a:ea typeface="+mj-ea"/>
                <a:cs typeface="+mj-cs"/>
              </a:rPr>
              <a:t>MNI</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FreeSurfer</a:t>
            </a:r>
            <a:endParaRPr lang="en-US" dirty="0"/>
          </a:p>
        </p:txBody>
      </p:sp>
      <p:sp>
        <p:nvSpPr>
          <p:cNvPr id="3" name="Content Placeholder 2"/>
          <p:cNvSpPr>
            <a:spLocks noGrp="1"/>
          </p:cNvSpPr>
          <p:nvPr>
            <p:ph idx="1"/>
          </p:nvPr>
        </p:nvSpPr>
        <p:spPr>
          <a:xfrm>
            <a:off x="609600" y="1600200"/>
            <a:ext cx="5922793" cy="4343400"/>
          </a:xfrm>
        </p:spPr>
        <p:txBody>
          <a:bodyPr/>
          <a:lstStyle/>
          <a:p>
            <a:r>
              <a:rPr lang="en-US" dirty="0" smtClean="0"/>
              <a:t>Similar preprocessing</a:t>
            </a:r>
          </a:p>
          <a:p>
            <a:pPr lvl="1"/>
            <a:r>
              <a:rPr lang="en-US" dirty="0" smtClean="0"/>
              <a:t>Different order of steps</a:t>
            </a:r>
          </a:p>
          <a:p>
            <a:r>
              <a:rPr lang="en-US" dirty="0" smtClean="0"/>
              <a:t>WM from segmentation and topology correction</a:t>
            </a:r>
          </a:p>
          <a:p>
            <a:r>
              <a:rPr lang="en-US" dirty="0" smtClean="0"/>
              <a:t>GM surface from evolution along T1 intensity gradient</a:t>
            </a:r>
          </a:p>
        </p:txBody>
      </p:sp>
      <p:pic>
        <p:nvPicPr>
          <p:cNvPr id="4" name="Picture 3"/>
          <p:cNvPicPr>
            <a:picLocks noChangeAspect="1"/>
          </p:cNvPicPr>
          <p:nvPr/>
        </p:nvPicPr>
        <p:blipFill>
          <a:blip r:embed="rId2">
            <a:lum bright="17000"/>
          </a:blip>
          <a:stretch>
            <a:fillRect/>
          </a:stretch>
        </p:blipFill>
        <p:spPr>
          <a:xfrm>
            <a:off x="6532393" y="1528417"/>
            <a:ext cx="2611607" cy="4298122"/>
          </a:xfrm>
          <a:prstGeom prst="rect">
            <a:avLst/>
          </a:prstGeom>
        </p:spPr>
      </p:pic>
      <p:pic>
        <p:nvPicPr>
          <p:cNvPr id="5" name="Picture 4"/>
          <p:cNvPicPr>
            <a:picLocks noChangeAspect="1"/>
          </p:cNvPicPr>
          <p:nvPr/>
        </p:nvPicPr>
        <p:blipFill>
          <a:blip r:embed="rId3">
            <a:lum bright="6000"/>
          </a:blip>
          <a:srcRect t="13190" b="11843"/>
          <a:stretch>
            <a:fillRect/>
          </a:stretch>
        </p:blipFill>
        <p:spPr>
          <a:xfrm>
            <a:off x="609600" y="5251846"/>
            <a:ext cx="6250881" cy="1383507"/>
          </a:xfrm>
          <a:prstGeom prst="rect">
            <a:avLst/>
          </a:prstGeom>
        </p:spPr>
      </p:pic>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FreeSurfer</a:t>
            </a:r>
            <a:r>
              <a:rPr lang="en-US" dirty="0" smtClean="0"/>
              <a:t> intro slides</a:t>
            </a:r>
            <a:endParaRPr lang="en-US" dirty="0"/>
          </a:p>
        </p:txBody>
      </p:sp>
    </p:spTree>
    <p:extLst>
      <p:ext uri="{BB962C8B-B14F-4D97-AF65-F5344CB8AC3E}">
        <p14:creationId xmlns:p14="http://schemas.microsoft.com/office/powerpoint/2010/main" val="138029102"/>
      </p:ext>
    </p:extLst>
  </p:cSld>
  <p:clrMapOvr>
    <a:masterClrMapping/>
  </p:clrMapOvr>
  <p:transition/>
</p:sld>
</file>

<file path=ppt/theme/theme1.xml><?xml version="1.0" encoding="utf-8"?>
<a:theme xmlns:a="http://schemas.openxmlformats.org/drawingml/2006/main" name="MyUNC">
  <a:themeElements>
    <a:clrScheme name="MyUNC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MyUNC">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charset="0"/>
            <a:ea typeface="ＭＳ Ｐゴシック" charset="-128"/>
            <a:cs typeface="ＭＳ Ｐゴシック"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charset="0"/>
            <a:ea typeface="ＭＳ Ｐゴシック" charset="-128"/>
            <a:cs typeface="ＭＳ Ｐゴシック" charset="-128"/>
          </a:defRPr>
        </a:defPPr>
      </a:lstStyle>
    </a:lnDef>
  </a:objectDefaults>
  <a:extraClrSchemeLst>
    <a:extraClrScheme>
      <a:clrScheme name="MyUNC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MyUNC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MyUNC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MyUNC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MyUNC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MyUNC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MyUNC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MyUNC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MyUNC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MyUNC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MyUNC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MyUNC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08_04_MartinosDTI.pptx</Template>
  <TotalTime>1885</TotalTime>
  <Words>405</Words>
  <Application>Microsoft Macintosh PowerPoint</Application>
  <PresentationFormat>On-screen Show (4:3)</PresentationFormat>
  <Paragraphs>67</Paragraphs>
  <Slides>14</Slides>
  <Notes>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14</vt:i4>
      </vt:variant>
    </vt:vector>
  </HeadingPairs>
  <TitlesOfParts>
    <vt:vector size="21" baseType="lpstr">
      <vt:lpstr>Calibri</vt:lpstr>
      <vt:lpstr>HyhwpEQ</vt:lpstr>
      <vt:lpstr>맑은 고딕</vt:lpstr>
      <vt:lpstr>Arial</vt:lpstr>
      <vt:lpstr>ＭＳ Ｐゴシック</vt:lpstr>
      <vt:lpstr>Symbol</vt:lpstr>
      <vt:lpstr>MyUNC</vt:lpstr>
      <vt:lpstr>  Cortical Surface: Thickness, Surface Area, Gyrification Analysis</vt:lpstr>
      <vt:lpstr>Motivation Neuroimaging</vt:lpstr>
      <vt:lpstr>PowerPoint Presentation</vt:lpstr>
      <vt:lpstr>PowerPoint Presentation</vt:lpstr>
      <vt:lpstr>PowerPoint Presentation</vt:lpstr>
      <vt:lpstr>Existing Methods</vt:lpstr>
      <vt:lpstr> Image preprocessing &amp; Cortical surface extraction</vt:lpstr>
      <vt:lpstr>FreeSurfer</vt:lpstr>
      <vt:lpstr>FreeSurfer intro slides</vt:lpstr>
      <vt:lpstr>FreeSurfer Correspondence</vt:lpstr>
      <vt:lpstr>CRUISE Correspondence</vt:lpstr>
      <vt:lpstr>Group-wise Correspondence</vt:lpstr>
      <vt:lpstr>Our plan</vt:lpstr>
      <vt:lpstr>FreeSurfer Run Slides</vt:lpstr>
    </vt:vector>
  </TitlesOfParts>
  <Company>Research Assistant Professor, Departments of Compute</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Cortical thickness analysis in humans and primates at UNC-NIRAL</dc:title>
  <dc:creator>Martin Styner</dc:creator>
  <cp:lastModifiedBy>Martin Styner</cp:lastModifiedBy>
  <cp:revision>63</cp:revision>
  <dcterms:created xsi:type="dcterms:W3CDTF">2009-11-30T04:08:38Z</dcterms:created>
  <dcterms:modified xsi:type="dcterms:W3CDTF">2016-01-18T17:57:06Z</dcterms:modified>
</cp:coreProperties>
</file>